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0.jpg" ContentType="image/jpg"/>
  <Override PartName="/ppt/media/image31.jpg" ContentType="image/jpg"/>
  <Override PartName="/ppt/media/image32.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1" r:id="rId2"/>
  </p:sldMasterIdLst>
  <p:notesMasterIdLst>
    <p:notesMasterId r:id="rId60"/>
  </p:notesMasterIdLst>
  <p:sldIdLst>
    <p:sldId id="256" r:id="rId3"/>
    <p:sldId id="385" r:id="rId4"/>
    <p:sldId id="422" r:id="rId5"/>
    <p:sldId id="389" r:id="rId6"/>
    <p:sldId id="386" r:id="rId7"/>
    <p:sldId id="387" r:id="rId8"/>
    <p:sldId id="391" r:id="rId9"/>
    <p:sldId id="390" r:id="rId10"/>
    <p:sldId id="402" r:id="rId11"/>
    <p:sldId id="399" r:id="rId12"/>
    <p:sldId id="400" r:id="rId13"/>
    <p:sldId id="401"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393" r:id="rId28"/>
    <p:sldId id="428" r:id="rId29"/>
    <p:sldId id="403" r:id="rId30"/>
    <p:sldId id="429" r:id="rId31"/>
    <p:sldId id="404" r:id="rId32"/>
    <p:sldId id="288" r:id="rId33"/>
    <p:sldId id="282" r:id="rId34"/>
    <p:sldId id="289" r:id="rId35"/>
    <p:sldId id="290" r:id="rId36"/>
    <p:sldId id="291" r:id="rId37"/>
    <p:sldId id="405" r:id="rId38"/>
    <p:sldId id="430" r:id="rId39"/>
    <p:sldId id="431" r:id="rId40"/>
    <p:sldId id="406" r:id="rId41"/>
    <p:sldId id="424" r:id="rId42"/>
    <p:sldId id="408" r:id="rId43"/>
    <p:sldId id="423" r:id="rId44"/>
    <p:sldId id="425" r:id="rId45"/>
    <p:sldId id="410" r:id="rId46"/>
    <p:sldId id="411" r:id="rId47"/>
    <p:sldId id="412" r:id="rId48"/>
    <p:sldId id="413" r:id="rId49"/>
    <p:sldId id="420" r:id="rId50"/>
    <p:sldId id="414" r:id="rId51"/>
    <p:sldId id="415" r:id="rId52"/>
    <p:sldId id="421" r:id="rId53"/>
    <p:sldId id="416" r:id="rId54"/>
    <p:sldId id="418" r:id="rId55"/>
    <p:sldId id="417" r:id="rId56"/>
    <p:sldId id="427" r:id="rId57"/>
    <p:sldId id="426" r:id="rId58"/>
    <p:sldId id="383" r:id="rId59"/>
  </p:sldIdLst>
  <p:sldSz cx="12192000" cy="6858000"/>
  <p:notesSz cx="6858000" cy="9144000"/>
  <p:defaultTex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59" d="100"/>
          <a:sy n="59" d="100"/>
        </p:scale>
        <p:origin x="7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333B4-5FB4-48EB-A977-0E5FA00290FB}" type="datetimeFigureOut">
              <a:rPr lang="en-US" smtClean="0"/>
              <a:t>9/1/2020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99634-69E6-4831-880D-889205D5AFEA}" type="slidenum">
              <a:rPr lang="en-US" smtClean="0"/>
              <a:t>‹#›</a:t>
            </a:fld>
            <a:endParaRPr lang="en-US"/>
          </a:p>
        </p:txBody>
      </p:sp>
    </p:spTree>
    <p:extLst>
      <p:ext uri="{BB962C8B-B14F-4D97-AF65-F5344CB8AC3E}">
        <p14:creationId xmlns:p14="http://schemas.microsoft.com/office/powerpoint/2010/main" val="2243787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edgararuiz/dbplot"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b.rstudio.com/best-practices/visualizatio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b.rstudio.com/best-practices/visualization/"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r>
              <a:rPr lang="en-US" dirty="0"/>
              <a:t>Image is from R for Data Science textbook</a:t>
            </a:r>
          </a:p>
        </p:txBody>
      </p:sp>
      <p:sp>
        <p:nvSpPr>
          <p:cNvPr id="4" name="Footer Placeholder 3"/>
          <p:cNvSpPr>
            <a:spLocks noGrp="1"/>
          </p:cNvSpPr>
          <p:nvPr>
            <p:ph type="ftr" sz="quarter" idx="10"/>
          </p:nvPr>
        </p:nvSpPr>
        <p:spPr/>
        <p:txBody>
          <a:bodyPr/>
          <a:lstStyle/>
          <a:p>
            <a:r>
              <a:rPr lang="en-US"/>
              <a:t>© 2017 NetApp, Inc. All rights reserved.  --- NETAPP CONFIDENTIAL ---</a:t>
            </a:r>
            <a:endParaRPr lang="en-US" dirty="0"/>
          </a:p>
        </p:txBody>
      </p:sp>
      <p:sp>
        <p:nvSpPr>
          <p:cNvPr id="5" name="Slide Number Placeholder 4"/>
          <p:cNvSpPr>
            <a:spLocks noGrp="1"/>
          </p:cNvSpPr>
          <p:nvPr>
            <p:ph type="sldNum" sz="quarter" idx="11"/>
          </p:nvPr>
        </p:nvSpPr>
        <p:spPr/>
        <p:txBody>
          <a:bodyPr/>
          <a:lstStyle/>
          <a:p>
            <a:fld id="{16AA2537-0790-4789-A16C-397C663A3332}" type="slidenum">
              <a:rPr lang="en-US" smtClean="0"/>
              <a:pPr/>
              <a:t>5</a:t>
            </a:fld>
            <a:endParaRPr lang="en-US" dirty="0"/>
          </a:p>
        </p:txBody>
      </p:sp>
    </p:spTree>
    <p:extLst>
      <p:ext uri="{BB962C8B-B14F-4D97-AF65-F5344CB8AC3E}">
        <p14:creationId xmlns:p14="http://schemas.microsoft.com/office/powerpoint/2010/main" val="747636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https://github.com/edgararuiz/dbplot</a:t>
            </a:r>
            <a:endParaRPr lang="en-US" dirty="0"/>
          </a:p>
        </p:txBody>
      </p:sp>
      <p:sp>
        <p:nvSpPr>
          <p:cNvPr id="4" name="Slide Number Placeholder 3"/>
          <p:cNvSpPr>
            <a:spLocks noGrp="1"/>
          </p:cNvSpPr>
          <p:nvPr>
            <p:ph type="sldNum" sz="quarter" idx="5"/>
          </p:nvPr>
        </p:nvSpPr>
        <p:spPr/>
        <p:txBody>
          <a:bodyPr/>
          <a:lstStyle/>
          <a:p>
            <a:fld id="{77E99634-69E6-4831-880D-889205D5AFEA}" type="slidenum">
              <a:rPr lang="en-US" smtClean="0"/>
              <a:t>44</a:t>
            </a:fld>
            <a:endParaRPr lang="en-US"/>
          </a:p>
        </p:txBody>
      </p:sp>
    </p:spTree>
    <p:extLst>
      <p:ext uri="{BB962C8B-B14F-4D97-AF65-F5344CB8AC3E}">
        <p14:creationId xmlns:p14="http://schemas.microsoft.com/office/powerpoint/2010/main" val="728727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endParaRPr lang="en-US" dirty="0"/>
          </a:p>
        </p:txBody>
      </p:sp>
      <p:sp>
        <p:nvSpPr>
          <p:cNvPr id="4" name="Footer Placeholder 3"/>
          <p:cNvSpPr>
            <a:spLocks noGrp="1"/>
          </p:cNvSpPr>
          <p:nvPr>
            <p:ph type="ftr" sz="quarter" idx="10"/>
          </p:nvPr>
        </p:nvSpPr>
        <p:spPr/>
        <p:txBody>
          <a:bodyPr/>
          <a:lstStyle/>
          <a:p>
            <a:r>
              <a:rPr lang="en-US"/>
              <a:t>© 2017 NetApp, Inc. All rights reserved.  --- NETAPP CONFIDENTIAL ---</a:t>
            </a:r>
            <a:endParaRPr lang="en-US" dirty="0"/>
          </a:p>
        </p:txBody>
      </p:sp>
      <p:sp>
        <p:nvSpPr>
          <p:cNvPr id="5" name="Slide Number Placeholder 4"/>
          <p:cNvSpPr>
            <a:spLocks noGrp="1"/>
          </p:cNvSpPr>
          <p:nvPr>
            <p:ph type="sldNum" sz="quarter" idx="11"/>
          </p:nvPr>
        </p:nvSpPr>
        <p:spPr/>
        <p:txBody>
          <a:bodyPr/>
          <a:lstStyle/>
          <a:p>
            <a:fld id="{16AA2537-0790-4789-A16C-397C663A3332}" type="slidenum">
              <a:rPr lang="en-US" smtClean="0"/>
              <a:pPr/>
              <a:t>6</a:t>
            </a:fld>
            <a:endParaRPr lang="en-US" dirty="0"/>
          </a:p>
        </p:txBody>
      </p:sp>
    </p:spTree>
    <p:extLst>
      <p:ext uri="{BB962C8B-B14F-4D97-AF65-F5344CB8AC3E}">
        <p14:creationId xmlns:p14="http://schemas.microsoft.com/office/powerpoint/2010/main" val="3292988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endParaRPr lang="en-US" dirty="0"/>
          </a:p>
        </p:txBody>
      </p:sp>
      <p:sp>
        <p:nvSpPr>
          <p:cNvPr id="4" name="Footer Placeholder 3"/>
          <p:cNvSpPr>
            <a:spLocks noGrp="1"/>
          </p:cNvSpPr>
          <p:nvPr>
            <p:ph type="ftr" sz="quarter" idx="10"/>
          </p:nvPr>
        </p:nvSpPr>
        <p:spPr/>
        <p:txBody>
          <a:bodyPr/>
          <a:lstStyle/>
          <a:p>
            <a:r>
              <a:rPr lang="en-US"/>
              <a:t>© 2017 NetApp, Inc. All rights reserved.  --- NETAPP CONFIDENTIAL ---</a:t>
            </a:r>
            <a:endParaRPr lang="en-US" dirty="0"/>
          </a:p>
        </p:txBody>
      </p:sp>
      <p:sp>
        <p:nvSpPr>
          <p:cNvPr id="5" name="Slide Number Placeholder 4"/>
          <p:cNvSpPr>
            <a:spLocks noGrp="1"/>
          </p:cNvSpPr>
          <p:nvPr>
            <p:ph type="sldNum" sz="quarter" idx="11"/>
          </p:nvPr>
        </p:nvSpPr>
        <p:spPr/>
        <p:txBody>
          <a:bodyPr/>
          <a:lstStyle/>
          <a:p>
            <a:fld id="{16AA2537-0790-4789-A16C-397C663A3332}" type="slidenum">
              <a:rPr lang="en-US" smtClean="0"/>
              <a:pPr/>
              <a:t>7</a:t>
            </a:fld>
            <a:endParaRPr lang="en-US" dirty="0"/>
          </a:p>
        </p:txBody>
      </p:sp>
    </p:spTree>
    <p:extLst>
      <p:ext uri="{BB962C8B-B14F-4D97-AF65-F5344CB8AC3E}">
        <p14:creationId xmlns:p14="http://schemas.microsoft.com/office/powerpoint/2010/main" val="194078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962" indent="0">
              <a:buNone/>
            </a:pPr>
            <a:endParaRPr lang="en-US" dirty="0"/>
          </a:p>
        </p:txBody>
      </p:sp>
      <p:sp>
        <p:nvSpPr>
          <p:cNvPr id="4" name="Footer Placeholder 3"/>
          <p:cNvSpPr>
            <a:spLocks noGrp="1"/>
          </p:cNvSpPr>
          <p:nvPr>
            <p:ph type="ftr" sz="quarter" idx="10"/>
          </p:nvPr>
        </p:nvSpPr>
        <p:spPr/>
        <p:txBody>
          <a:bodyPr/>
          <a:lstStyle/>
          <a:p>
            <a:r>
              <a:rPr lang="en-US"/>
              <a:t>© 2017 NetApp, Inc. All rights reserved.  --- NETAPP CONFIDENTIAL ---</a:t>
            </a:r>
            <a:endParaRPr lang="en-US" dirty="0"/>
          </a:p>
        </p:txBody>
      </p:sp>
      <p:sp>
        <p:nvSpPr>
          <p:cNvPr id="5" name="Slide Number Placeholder 4"/>
          <p:cNvSpPr>
            <a:spLocks noGrp="1"/>
          </p:cNvSpPr>
          <p:nvPr>
            <p:ph type="sldNum" sz="quarter" idx="11"/>
          </p:nvPr>
        </p:nvSpPr>
        <p:spPr/>
        <p:txBody>
          <a:bodyPr/>
          <a:lstStyle/>
          <a:p>
            <a:fld id="{16AA2537-0790-4789-A16C-397C663A3332}" type="slidenum">
              <a:rPr lang="en-US" smtClean="0"/>
              <a:pPr/>
              <a:t>8</a:t>
            </a:fld>
            <a:endParaRPr lang="en-US" dirty="0"/>
          </a:p>
        </p:txBody>
      </p:sp>
    </p:spTree>
    <p:extLst>
      <p:ext uri="{BB962C8B-B14F-4D97-AF65-F5344CB8AC3E}">
        <p14:creationId xmlns:p14="http://schemas.microsoft.com/office/powerpoint/2010/main" val="283779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Arial" panose="020B0604020202020204" pitchFamily="34" charset="0"/>
                <a:ea typeface="+mn-ea"/>
                <a:cs typeface="Arial" panose="020B0604020202020204" pitchFamily="34" charset="0"/>
              </a:rPr>
              <a:t>First though, a few peculiar things about R that I want to mention that may look a little funny compared to other languages…</a:t>
            </a:r>
          </a:p>
          <a:p>
            <a:r>
              <a:rPr lang="en-US" sz="1100" kern="1200" dirty="0">
                <a:solidFill>
                  <a:schemeClr val="tx1"/>
                </a:solidFill>
                <a:effectLst/>
                <a:latin typeface="Arial" panose="020B0604020202020204" pitchFamily="34" charset="0"/>
                <a:ea typeface="+mn-ea"/>
                <a:cs typeface="Arial" panose="020B0604020202020204" pitchFamily="34" charset="0"/>
              </a:rPr>
              <a:t>One is that when you see this greater than-minus sign, know that that is R’s assignment operator R, you also could just use an equals sign generally…</a:t>
            </a:r>
          </a:p>
          <a:p>
            <a:r>
              <a:rPr lang="en-US" sz="1100" kern="1200" dirty="0">
                <a:solidFill>
                  <a:schemeClr val="tx1"/>
                </a:solidFill>
                <a:effectLst/>
                <a:latin typeface="Arial" panose="020B0604020202020204" pitchFamily="34" charset="0"/>
                <a:ea typeface="+mn-ea"/>
                <a:cs typeface="Arial" panose="020B0604020202020204" pitchFamily="34" charset="0"/>
              </a:rPr>
              <a:t>Second is that periods are not always special characters and can serve as just parts of a name.  So here “</a:t>
            </a:r>
            <a:r>
              <a:rPr lang="en-US" sz="1100" kern="1200" dirty="0" err="1">
                <a:solidFill>
                  <a:schemeClr val="tx1"/>
                </a:solidFill>
                <a:effectLst/>
                <a:latin typeface="Arial" panose="020B0604020202020204" pitchFamily="34" charset="0"/>
                <a:ea typeface="+mn-ea"/>
                <a:cs typeface="Arial" panose="020B0604020202020204" pitchFamily="34" charset="0"/>
              </a:rPr>
              <a:t>Sepal.Length</a:t>
            </a:r>
            <a:r>
              <a:rPr lang="en-US" sz="1100" kern="1200" dirty="0">
                <a:solidFill>
                  <a:schemeClr val="tx1"/>
                </a:solidFill>
                <a:effectLst/>
                <a:latin typeface="Arial" panose="020B0604020202020204" pitchFamily="34" charset="0"/>
                <a:ea typeface="+mn-ea"/>
                <a:cs typeface="Arial" panose="020B0604020202020204" pitchFamily="34" charset="0"/>
              </a:rPr>
              <a:t>” represents the name of a variable in this dataset.  When next to letters, the period does not do anything special and can just be looked at as a regular character.</a:t>
            </a:r>
          </a:p>
          <a:p>
            <a:r>
              <a:rPr lang="en-US" sz="1100" kern="1200" dirty="0">
                <a:solidFill>
                  <a:schemeClr val="tx1"/>
                </a:solidFill>
                <a:effectLst/>
                <a:latin typeface="Arial" panose="020B0604020202020204" pitchFamily="34" charset="0"/>
                <a:ea typeface="+mn-ea"/>
                <a:cs typeface="Arial" panose="020B0604020202020204" pitchFamily="34" charset="0"/>
              </a:rPr>
              <a:t>Third is that the percent-greater than-percent sign is R’s version of a pipe.  What it does is it says take what you have up to this point and pass or pipe it into the next step or function.  Using pipes is one of the hallmarks of the “</a:t>
            </a:r>
            <a:r>
              <a:rPr lang="en-US" sz="1100" kern="1200" dirty="0" err="1">
                <a:solidFill>
                  <a:schemeClr val="tx1"/>
                </a:solidFill>
                <a:effectLst/>
                <a:latin typeface="Arial" panose="020B0604020202020204" pitchFamily="34" charset="0"/>
                <a:ea typeface="+mn-ea"/>
                <a:cs typeface="Arial" panose="020B0604020202020204" pitchFamily="34" charset="0"/>
              </a:rPr>
              <a:t>tidyverse</a:t>
            </a:r>
            <a:r>
              <a:rPr lang="en-US" sz="1100" kern="1200" dirty="0">
                <a:solidFill>
                  <a:schemeClr val="tx1"/>
                </a:solidFill>
                <a:effectLst/>
                <a:latin typeface="Arial" panose="020B0604020202020204" pitchFamily="34" charset="0"/>
                <a:ea typeface="+mn-ea"/>
                <a:cs typeface="Arial" panose="020B0604020202020204" pitchFamily="34" charset="0"/>
              </a:rPr>
              <a:t>”, as it makes long chains of composite functions easy to follow.</a:t>
            </a:r>
          </a:p>
          <a:p>
            <a:r>
              <a:rPr lang="en-US" sz="1100" kern="1200" dirty="0">
                <a:solidFill>
                  <a:schemeClr val="tx1"/>
                </a:solidFill>
                <a:effectLst/>
                <a:latin typeface="Arial" panose="020B0604020202020204" pitchFamily="34" charset="0"/>
                <a:ea typeface="+mn-ea"/>
                <a:cs typeface="Arial" panose="020B0604020202020204" pitchFamily="34" charset="0"/>
              </a:rPr>
              <a:t>One quirk is that for ggplot2, the visualization package I use in these examples, it uses the “+” sign as a pipe.  So you’ll see at the end of the line these + signs…</a:t>
            </a:r>
          </a:p>
          <a:p>
            <a:endParaRPr lang="en-US" dirty="0"/>
          </a:p>
        </p:txBody>
      </p:sp>
      <p:sp>
        <p:nvSpPr>
          <p:cNvPr id="4" name="Footer Placeholder 3"/>
          <p:cNvSpPr>
            <a:spLocks noGrp="1"/>
          </p:cNvSpPr>
          <p:nvPr>
            <p:ph type="ftr" sz="quarter" idx="10"/>
          </p:nvPr>
        </p:nvSpPr>
        <p:spPr/>
        <p:txBody>
          <a:bodyPr/>
          <a:lstStyle/>
          <a:p>
            <a:r>
              <a:rPr lang="en-US"/>
              <a:t>© 2017 NetApp, Inc. All rights reserved.  --- NETAPP CONFIDENTIAL ---</a:t>
            </a:r>
            <a:endParaRPr lang="en-US" dirty="0"/>
          </a:p>
        </p:txBody>
      </p:sp>
      <p:sp>
        <p:nvSpPr>
          <p:cNvPr id="5" name="Slide Number Placeholder 4"/>
          <p:cNvSpPr>
            <a:spLocks noGrp="1"/>
          </p:cNvSpPr>
          <p:nvPr>
            <p:ph type="sldNum" sz="quarter" idx="11"/>
          </p:nvPr>
        </p:nvSpPr>
        <p:spPr/>
        <p:txBody>
          <a:bodyPr/>
          <a:lstStyle/>
          <a:p>
            <a:fld id="{16AA2537-0790-4789-A16C-397C663A3332}" type="slidenum">
              <a:rPr lang="en-US" smtClean="0"/>
              <a:pPr/>
              <a:t>10</a:t>
            </a:fld>
            <a:endParaRPr lang="en-US" dirty="0"/>
          </a:p>
        </p:txBody>
      </p:sp>
    </p:spTree>
    <p:extLst>
      <p:ext uri="{BB962C8B-B14F-4D97-AF65-F5344CB8AC3E}">
        <p14:creationId xmlns:p14="http://schemas.microsoft.com/office/powerpoint/2010/main" val="1432313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52A1C-8343-477A-A819-AF7F02AD04DD}" type="slidenum">
              <a:rPr lang="en-US" smtClean="0"/>
              <a:t>27</a:t>
            </a:fld>
            <a:endParaRPr lang="en-US"/>
          </a:p>
        </p:txBody>
      </p:sp>
    </p:spTree>
    <p:extLst>
      <p:ext uri="{BB962C8B-B14F-4D97-AF65-F5344CB8AC3E}">
        <p14:creationId xmlns:p14="http://schemas.microsoft.com/office/powerpoint/2010/main" val="309652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F52A1C-8343-477A-A819-AF7F02AD04DD}" type="slidenum">
              <a:rPr lang="en-US" smtClean="0"/>
              <a:t>28</a:t>
            </a:fld>
            <a:endParaRPr lang="en-US"/>
          </a:p>
        </p:txBody>
      </p:sp>
    </p:spTree>
    <p:extLst>
      <p:ext uri="{BB962C8B-B14F-4D97-AF65-F5344CB8AC3E}">
        <p14:creationId xmlns:p14="http://schemas.microsoft.com/office/powerpoint/2010/main" val="184425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https://db.rstudio.com/best-practices/visualization/</a:t>
            </a:r>
            <a:endParaRPr lang="en-US" dirty="0"/>
          </a:p>
        </p:txBody>
      </p:sp>
      <p:sp>
        <p:nvSpPr>
          <p:cNvPr id="4" name="Slide Number Placeholder 3"/>
          <p:cNvSpPr>
            <a:spLocks noGrp="1"/>
          </p:cNvSpPr>
          <p:nvPr>
            <p:ph type="sldNum" sz="quarter" idx="5"/>
          </p:nvPr>
        </p:nvSpPr>
        <p:spPr/>
        <p:txBody>
          <a:bodyPr/>
          <a:lstStyle/>
          <a:p>
            <a:fld id="{77E99634-69E6-4831-880D-889205D5AFEA}" type="slidenum">
              <a:rPr lang="en-US" smtClean="0"/>
              <a:t>41</a:t>
            </a:fld>
            <a:endParaRPr lang="en-US"/>
          </a:p>
        </p:txBody>
      </p:sp>
    </p:spTree>
    <p:extLst>
      <p:ext uri="{BB962C8B-B14F-4D97-AF65-F5344CB8AC3E}">
        <p14:creationId xmlns:p14="http://schemas.microsoft.com/office/powerpoint/2010/main" val="1164729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https://db.rstudio.com/best-practices/visualization/</a:t>
            </a:r>
            <a:endParaRPr lang="en-US" dirty="0"/>
          </a:p>
        </p:txBody>
      </p:sp>
      <p:sp>
        <p:nvSpPr>
          <p:cNvPr id="4" name="Slide Number Placeholder 3"/>
          <p:cNvSpPr>
            <a:spLocks noGrp="1"/>
          </p:cNvSpPr>
          <p:nvPr>
            <p:ph type="sldNum" sz="quarter" idx="5"/>
          </p:nvPr>
        </p:nvSpPr>
        <p:spPr/>
        <p:txBody>
          <a:bodyPr/>
          <a:lstStyle/>
          <a:p>
            <a:fld id="{77E99634-69E6-4831-880D-889205D5AFEA}" type="slidenum">
              <a:rPr lang="en-US" smtClean="0"/>
              <a:t>42</a:t>
            </a:fld>
            <a:endParaRPr lang="en-US"/>
          </a:p>
        </p:txBody>
      </p:sp>
    </p:spTree>
    <p:extLst>
      <p:ext uri="{BB962C8B-B14F-4D97-AF65-F5344CB8AC3E}">
        <p14:creationId xmlns:p14="http://schemas.microsoft.com/office/powerpoint/2010/main" val="32522358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Vertical">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323"/>
            <a:ext cx="12192000" cy="6855357"/>
          </a:xfrm>
          <a:prstGeom prst="rect">
            <a:avLst/>
          </a:prstGeom>
        </p:spPr>
      </p:pic>
      <p:sp>
        <p:nvSpPr>
          <p:cNvPr id="2" name="Title 1"/>
          <p:cNvSpPr>
            <a:spLocks noGrp="1"/>
          </p:cNvSpPr>
          <p:nvPr>
            <p:ph type="ctrTitle"/>
          </p:nvPr>
        </p:nvSpPr>
        <p:spPr bwMode="gray">
          <a:xfrm>
            <a:off x="1572390" y="2586361"/>
            <a:ext cx="9045772" cy="1470025"/>
          </a:xfrm>
        </p:spPr>
        <p:txBody>
          <a:bodyPr wrap="square" lIns="91521" tIns="45761" rIns="91440" bIns="45761">
            <a:noAutofit/>
          </a:bodyPr>
          <a:lstStyle>
            <a:lvl1pPr algn="l">
              <a:lnSpc>
                <a:spcPct val="95000"/>
              </a:lnSpc>
              <a:defRPr sz="4400" b="0">
                <a:solidFill>
                  <a:schemeClr val="tx1"/>
                </a:solidFill>
              </a:defRPr>
            </a:lvl1pPr>
          </a:lstStyle>
          <a:p>
            <a:r>
              <a:rPr lang="en-US"/>
              <a:t>Click to edit Master title style</a:t>
            </a:r>
            <a:endParaRPr lang="en-US" dirty="0"/>
          </a:p>
        </p:txBody>
      </p:sp>
      <p:sp>
        <p:nvSpPr>
          <p:cNvPr id="25" name="Text Placeholder 24"/>
          <p:cNvSpPr>
            <a:spLocks noGrp="1"/>
          </p:cNvSpPr>
          <p:nvPr>
            <p:ph type="body" sz="quarter" idx="10"/>
          </p:nvPr>
        </p:nvSpPr>
        <p:spPr bwMode="gray">
          <a:xfrm>
            <a:off x="1572390" y="4083426"/>
            <a:ext cx="9045772" cy="2009781"/>
          </a:xfrm>
        </p:spPr>
        <p:txBody>
          <a:bodyPr wrap="square" lIns="91521" tIns="45761" rIns="91440" bIns="45761">
            <a:noAutofit/>
          </a:bodyPr>
          <a:lstStyle>
            <a:lvl1pPr marL="0" indent="0">
              <a:lnSpc>
                <a:spcPct val="85000"/>
              </a:lnSpc>
              <a:spcAft>
                <a:spcPts val="1601"/>
              </a:spcAft>
              <a:buFont typeface="Arial" panose="020B0604020202020204" pitchFamily="34" charset="0"/>
              <a:buChar char="​"/>
              <a:defRPr sz="2600" b="0">
                <a:solidFill>
                  <a:schemeClr val="bg1"/>
                </a:solidFill>
              </a:defRPr>
            </a:lvl1pPr>
            <a:lvl2pPr marL="0" indent="0">
              <a:lnSpc>
                <a:spcPct val="85000"/>
              </a:lnSpc>
              <a:spcBef>
                <a:spcPts val="4400"/>
              </a:spcBef>
              <a:buFont typeface="Arial" panose="020B0604020202020204" pitchFamily="34" charset="0"/>
              <a:buChar char="​"/>
              <a:defRPr sz="1800" b="0">
                <a:solidFill>
                  <a:schemeClr val="bg1"/>
                </a:solidFill>
              </a:defRPr>
            </a:lvl2pPr>
            <a:lvl3pPr marL="0" indent="0">
              <a:lnSpc>
                <a:spcPct val="85000"/>
              </a:lnSpc>
              <a:buFont typeface="Arial" panose="020B0604020202020204" pitchFamily="34" charset="0"/>
              <a:buChar char="​"/>
              <a:defRPr sz="1800" b="0">
                <a:solidFill>
                  <a:schemeClr val="bg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endParaRPr lang="en-US"/>
          </a:p>
        </p:txBody>
      </p:sp>
      <p:sp>
        <p:nvSpPr>
          <p:cNvPr id="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743921" cy="2286005"/>
          </a:xfrm>
          <a:prstGeom prst="rect">
            <a:avLst/>
          </a:prstGeom>
        </p:spPr>
      </p:pic>
      <p:pic>
        <p:nvPicPr>
          <p:cNvPr id="6" name="Picture 5"/>
          <p:cNvPicPr>
            <a:picLocks noChangeAspect="1"/>
          </p:cNvPicPr>
          <p:nvPr/>
        </p:nvPicPr>
        <p:blipFill>
          <a:blip r:embed="rId4"/>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98182505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50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hree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39"/>
          <p:cNvSpPr>
            <a:spLocks noGrp="1"/>
          </p:cNvSpPr>
          <p:nvPr>
            <p:ph sz="quarter" idx="17"/>
          </p:nvPr>
        </p:nvSpPr>
        <p:spPr bwMode="gray">
          <a:xfrm>
            <a:off x="4218841"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39"/>
          <p:cNvSpPr>
            <a:spLocks noGrp="1"/>
          </p:cNvSpPr>
          <p:nvPr>
            <p:ph sz="quarter" idx="18"/>
          </p:nvPr>
        </p:nvSpPr>
        <p:spPr bwMode="gray">
          <a:xfrm>
            <a:off x="8174652" y="1733423"/>
            <a:ext cx="3750017"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endParaRPr lang="en-US" dirty="0"/>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10" name="Picture 9"/>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086718839"/>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ntent Quad">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a:noAutofit/>
          </a:bodyPr>
          <a:lstStyle>
            <a:lvl1pPr>
              <a:defRPr sz="3000"/>
            </a:lvl1pPr>
          </a:lstStyle>
          <a:p>
            <a:r>
              <a:rPr lang="en-US"/>
              <a:t>Click to edit Master title style</a:t>
            </a:r>
            <a:endParaRPr lang="en-US" dirty="0"/>
          </a:p>
        </p:txBody>
      </p:sp>
      <p:sp>
        <p:nvSpPr>
          <p:cNvPr id="79" name="Content Placeholder 39"/>
          <p:cNvSpPr>
            <a:spLocks noGrp="1"/>
          </p:cNvSpPr>
          <p:nvPr>
            <p:ph sz="quarter" idx="15"/>
          </p:nvPr>
        </p:nvSpPr>
        <p:spPr bwMode="gray">
          <a:xfrm>
            <a:off x="263030" y="1733425"/>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0" name="Content Placeholder 3"/>
          <p:cNvSpPr>
            <a:spLocks noGrp="1"/>
          </p:cNvSpPr>
          <p:nvPr>
            <p:ph sz="quarter" idx="14"/>
          </p:nvPr>
        </p:nvSpPr>
        <p:spPr>
          <a:xfrm>
            <a:off x="6208180" y="1733552"/>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1" name="Content Placeholder 39"/>
          <p:cNvSpPr>
            <a:spLocks noGrp="1"/>
          </p:cNvSpPr>
          <p:nvPr>
            <p:ph sz="quarter" idx="20"/>
          </p:nvPr>
        </p:nvSpPr>
        <p:spPr bwMode="gray">
          <a:xfrm>
            <a:off x="263030" y="4062939"/>
            <a:ext cx="5716489" cy="2091765"/>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2" name="Content Placeholder 3"/>
          <p:cNvSpPr>
            <a:spLocks noGrp="1"/>
          </p:cNvSpPr>
          <p:nvPr>
            <p:ph sz="quarter" idx="21"/>
          </p:nvPr>
        </p:nvSpPr>
        <p:spPr>
          <a:xfrm>
            <a:off x="6208180" y="4063067"/>
            <a:ext cx="5716489" cy="2091704"/>
          </a:xfrm>
        </p:spPr>
        <p:txBody>
          <a:bodyPr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4"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11" name="Picture 10"/>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46556736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ig Stat">
    <p:spTree>
      <p:nvGrpSpPr>
        <p:cNvPr id="1" name=""/>
        <p:cNvGrpSpPr/>
        <p:nvPr/>
      </p:nvGrpSpPr>
      <p:grpSpPr>
        <a:xfrm>
          <a:off x="0" y="0"/>
          <a:ext cx="0" cy="0"/>
          <a:chOff x="0" y="0"/>
          <a:chExt cx="0" cy="0"/>
        </a:xfrm>
      </p:grpSpPr>
      <p:sp>
        <p:nvSpPr>
          <p:cNvPr id="37" name="Title 1"/>
          <p:cNvSpPr>
            <a:spLocks noGrp="1"/>
          </p:cNvSpPr>
          <p:nvPr>
            <p:ph type="title" hasCustomPrompt="1"/>
          </p:nvPr>
        </p:nvSpPr>
        <p:spPr bwMode="gray">
          <a:xfrm>
            <a:off x="6242261" y="1733550"/>
            <a:ext cx="5682407" cy="2235708"/>
          </a:xfrm>
        </p:spPr>
        <p:txBody>
          <a:bodyPr lIns="91521" tIns="45761" rIns="91521" bIns="45761" anchor="b">
            <a:noAutofit/>
          </a:bodyPr>
          <a:lstStyle>
            <a:lvl1pPr algn="l">
              <a:lnSpc>
                <a:spcPct val="80000"/>
              </a:lnSpc>
              <a:defRPr sz="4800" b="0" cap="none" baseline="0">
                <a:solidFill>
                  <a:schemeClr val="tx1"/>
                </a:solidFill>
              </a:defRPr>
            </a:lvl1pPr>
          </a:lstStyle>
          <a:p>
            <a:r>
              <a:rPr lang="en-US" dirty="0"/>
              <a:t>Click To Edit Master Title Style</a:t>
            </a:r>
          </a:p>
        </p:txBody>
      </p:sp>
      <p:sp>
        <p:nvSpPr>
          <p:cNvPr id="38" name="Text Placeholder 2"/>
          <p:cNvSpPr>
            <a:spLocks noGrp="1"/>
          </p:cNvSpPr>
          <p:nvPr>
            <p:ph type="body" idx="1" hasCustomPrompt="1"/>
          </p:nvPr>
        </p:nvSpPr>
        <p:spPr bwMode="gray">
          <a:xfrm>
            <a:off x="6242260" y="4006793"/>
            <a:ext cx="5682408" cy="492443"/>
          </a:xfrm>
        </p:spPr>
        <p:txBody>
          <a:bodyPr lIns="91521" tIns="45761" rIns="91521" bIns="45761" anchor="t">
            <a:noAutofit/>
          </a:bodyPr>
          <a:lstStyle>
            <a:lvl1pPr marL="0" indent="0">
              <a:buNone/>
              <a:defRPr sz="2600"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dirty="0"/>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7" name="Picture 6"/>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718763733"/>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se Study">
    <p:spTree>
      <p:nvGrpSpPr>
        <p:cNvPr id="1" name=""/>
        <p:cNvGrpSpPr/>
        <p:nvPr/>
      </p:nvGrpSpPr>
      <p:grpSpPr>
        <a:xfrm>
          <a:off x="0" y="0"/>
          <a:ext cx="0" cy="0"/>
          <a:chOff x="0" y="0"/>
          <a:chExt cx="0" cy="0"/>
        </a:xfrm>
      </p:grpSpPr>
      <p:sp>
        <p:nvSpPr>
          <p:cNvPr id="71" name="Rectangle 70"/>
          <p:cNvSpPr/>
          <p:nvPr/>
        </p:nvSpPr>
        <p:spPr bwMode="gray">
          <a:xfrm>
            <a:off x="374750" y="1733425"/>
            <a:ext cx="5571050" cy="2091765"/>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72" name="Rectangle 71"/>
          <p:cNvSpPr/>
          <p:nvPr/>
        </p:nvSpPr>
        <p:spPr bwMode="gray">
          <a:xfrm>
            <a:off x="374750" y="4121711"/>
            <a:ext cx="5571050" cy="2091764"/>
          </a:xfrm>
          <a:prstGeom prst="rect">
            <a:avLst/>
          </a:prstGeom>
          <a:solidFill>
            <a:schemeClr val="bg2">
              <a:alpha val="20000"/>
            </a:schemeClr>
          </a:solidFill>
          <a:ln w="12700">
            <a:gradFill flip="none" rotWithShape="1">
              <a:gsLst>
                <a:gs pos="100000">
                  <a:schemeClr val="bg1">
                    <a:alpha val="90000"/>
                  </a:schemeClr>
                </a:gs>
                <a:gs pos="0">
                  <a:schemeClr val="bg1">
                    <a:alpha val="0"/>
                  </a:schemeClr>
                </a:gs>
              </a:gsLst>
              <a:lin ang="162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lvl="0" fontAlgn="base">
              <a:spcBef>
                <a:spcPct val="0"/>
              </a:spcBef>
              <a:spcAft>
                <a:spcPct val="0"/>
              </a:spcAft>
              <a:buClr>
                <a:srgbClr val="84BD00"/>
              </a:buClr>
              <a:buFont typeface="Wingdings" pitchFamily="2" charset="2"/>
              <a:buNone/>
            </a:pPr>
            <a:endParaRPr lang="en-US" sz="1500">
              <a:solidFill>
                <a:srgbClr val="000000"/>
              </a:solidFill>
            </a:endParaRPr>
          </a:p>
        </p:txBody>
      </p:sp>
      <p:sp>
        <p:nvSpPr>
          <p:cNvPr id="3" name="Title 2"/>
          <p:cNvSpPr>
            <a:spLocks noGrp="1"/>
          </p:cNvSpPr>
          <p:nvPr>
            <p:ph type="title"/>
          </p:nvPr>
        </p:nvSpPr>
        <p:spPr>
          <a:xfrm>
            <a:off x="263031" y="240330"/>
            <a:ext cx="11661637" cy="904795"/>
          </a:xfrm>
        </p:spPr>
        <p:txBody>
          <a:bodyPr wrap="square" lIns="91521" tIns="45761" rIns="91521" bIns="45761">
            <a:noAutofit/>
          </a:bodyPr>
          <a:lstStyle/>
          <a:p>
            <a:r>
              <a:rPr lang="en-US"/>
              <a:t>Click to edit Master title style</a:t>
            </a:r>
            <a:endParaRPr lang="en-US" dirty="0"/>
          </a:p>
        </p:txBody>
      </p:sp>
      <p:sp>
        <p:nvSpPr>
          <p:cNvPr id="74" name="Content Placeholder 3"/>
          <p:cNvSpPr>
            <a:spLocks noGrp="1"/>
          </p:cNvSpPr>
          <p:nvPr>
            <p:ph sz="quarter" idx="14"/>
          </p:nvPr>
        </p:nvSpPr>
        <p:spPr>
          <a:xfrm>
            <a:off x="6208181" y="1733552"/>
            <a:ext cx="5720108" cy="4479925"/>
          </a:xfrm>
        </p:spPr>
        <p:txBody>
          <a:bodyPr wrap="square" lIns="91521" tIns="45761" rIns="91521" bIns="45761">
            <a:noAutofit/>
          </a:bodyPr>
          <a:lstStyle>
            <a:lvl1pPr marL="0" indent="0">
              <a:buFont typeface="Arial" panose="020B0604020202020204" pitchFamily="34" charset="0"/>
              <a:buChar char="​"/>
              <a:defRPr>
                <a:solidFill>
                  <a:schemeClr val="accent1"/>
                </a:solidFill>
              </a:defRPr>
            </a:lvl1pPr>
            <a:lvl2pPr marL="170014" indent="-170014">
              <a:buClr>
                <a:schemeClr val="accent1"/>
              </a:buClr>
              <a:buFont typeface="Wingdings" panose="05000000000000000000" pitchFamily="2" charset="2"/>
              <a:buChar char="§"/>
              <a:defRPr/>
            </a:lvl2pPr>
            <a:lvl3pPr marL="346383" indent="-176370">
              <a:buFont typeface="Wingdings" panose="05000000000000000000" pitchFamily="2" charset="2"/>
              <a:buChar char="§"/>
              <a:defRPr/>
            </a:lvl3pPr>
            <a:lvl4pPr marL="575187" indent="-228804">
              <a:buFont typeface="Wingdings" panose="05000000000000000000" pitchFamily="2" charset="2"/>
              <a:buChar char="§"/>
              <a:defRPr/>
            </a:lvl4pPr>
            <a:lvl5pPr marL="803991" indent="-228804">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3" name="Content Placeholder 39"/>
          <p:cNvSpPr>
            <a:spLocks noGrp="1"/>
          </p:cNvSpPr>
          <p:nvPr>
            <p:ph sz="quarter" idx="20"/>
          </p:nvPr>
        </p:nvSpPr>
        <p:spPr bwMode="gray">
          <a:xfrm>
            <a:off x="493654" y="1852295"/>
            <a:ext cx="3355452"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a:xfrm>
            <a:off x="3971057" y="1852295"/>
            <a:ext cx="1855840" cy="18553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521" tIns="45761" rIns="91521" bIns="45761" rtlCol="0" anchor="ctr">
            <a:noAutofit/>
          </a:bodyPr>
          <a:lstStyle/>
          <a:p>
            <a:pPr algn="ctr">
              <a:lnSpc>
                <a:spcPct val="85000"/>
              </a:lnSpc>
            </a:pPr>
            <a:endParaRPr lang="en-US" sz="1500" dirty="0"/>
          </a:p>
        </p:txBody>
      </p:sp>
      <p:sp>
        <p:nvSpPr>
          <p:cNvPr id="11" name="Picture Placeholder 10"/>
          <p:cNvSpPr>
            <a:spLocks noGrp="1"/>
          </p:cNvSpPr>
          <p:nvPr>
            <p:ph type="pic" sz="quarter" idx="22" hasCustomPrompt="1"/>
          </p:nvPr>
        </p:nvSpPr>
        <p:spPr>
          <a:xfrm>
            <a:off x="4092057" y="1970500"/>
            <a:ext cx="1615938" cy="1617613"/>
          </a:xfrm>
        </p:spPr>
        <p:txBody>
          <a:bodyPr wrap="square" lIns="91521" tIns="45761" rIns="91521" bIns="45761">
            <a:noAutofit/>
          </a:bodyPr>
          <a:lstStyle>
            <a:lvl1pPr marL="0" indent="0" algn="ctr">
              <a:lnSpc>
                <a:spcPct val="85000"/>
              </a:lnSpc>
              <a:buFontTx/>
              <a:buNone/>
              <a:defRPr sz="1100" baseline="0">
                <a:solidFill>
                  <a:schemeClr val="bg2"/>
                </a:solidFill>
              </a:defRPr>
            </a:lvl1pPr>
          </a:lstStyle>
          <a:p>
            <a:r>
              <a:rPr lang="en-US" dirty="0"/>
              <a:t>CLICK TO INSERT LOGO, OR USE PLACEHOLDER TO ALIGN LOGO.</a:t>
            </a:r>
          </a:p>
        </p:txBody>
      </p:sp>
      <p:sp>
        <p:nvSpPr>
          <p:cNvPr id="92" name="Content Placeholder 39"/>
          <p:cNvSpPr>
            <a:spLocks noGrp="1"/>
          </p:cNvSpPr>
          <p:nvPr>
            <p:ph sz="quarter" idx="23"/>
          </p:nvPr>
        </p:nvSpPr>
        <p:spPr bwMode="gray">
          <a:xfrm>
            <a:off x="493652" y="4240583"/>
            <a:ext cx="5333244" cy="1854020"/>
          </a:xfrm>
        </p:spPr>
        <p:txBody>
          <a:bodyPr wrap="square" lIns="91521" tIns="45761" rIns="91521" bIns="45761">
            <a:noAutofit/>
          </a:bodyPr>
          <a:lstStyle>
            <a:lvl1pPr marL="0" indent="0">
              <a:buFont typeface="Arial" panose="020B0604020202020204" pitchFamily="34" charset="0"/>
              <a:buChar char="​"/>
              <a:defRPr sz="1800">
                <a:solidFill>
                  <a:schemeClr val="accent1"/>
                </a:solidFill>
              </a:defRPr>
            </a:lvl1pPr>
            <a:lvl2pPr marL="170014" indent="-170014">
              <a:buClr>
                <a:schemeClr val="accent1"/>
              </a:buClr>
              <a:buFont typeface="Wingdings" panose="05000000000000000000" pitchFamily="2" charset="2"/>
              <a:buChar char="§"/>
              <a:defRPr sz="1400"/>
            </a:lvl2pPr>
            <a:lvl3pPr marL="346383" indent="-176370">
              <a:buFont typeface="Wingdings" panose="05000000000000000000" pitchFamily="2" charset="2"/>
              <a:buChar char="§"/>
              <a:defRPr sz="1200"/>
            </a:lvl3pPr>
            <a:lvl4pPr marL="516398" indent="-170014">
              <a:buFont typeface="Wingdings" panose="05000000000000000000" pitchFamily="2" charset="2"/>
              <a:buChar char="§"/>
              <a:defRPr sz="1100"/>
            </a:lvl4pPr>
            <a:lvl5pPr marL="686412" indent="-170014">
              <a:buFont typeface="Wingdings" panose="05000000000000000000" pitchFamily="2" charset="2"/>
              <a:buChar cha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5"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14" name="Picture 13"/>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821473062"/>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8" name="Title 7"/>
          <p:cNvSpPr>
            <a:spLocks noGrp="1"/>
          </p:cNvSpPr>
          <p:nvPr>
            <p:ph type="title" hasCustomPrompt="1"/>
          </p:nvPr>
        </p:nvSpPr>
        <p:spPr bwMode="gray">
          <a:xfrm>
            <a:off x="1276683" y="193676"/>
            <a:ext cx="9612608" cy="4701053"/>
          </a:xfrm>
        </p:spPr>
        <p:txBody>
          <a:bodyPr wrap="square" lIns="91521" tIns="45761" rIns="91521" bIns="45761">
            <a:noAutofit/>
          </a:bodyPr>
          <a:lstStyle>
            <a:lvl1pPr marL="117579" indent="-117579">
              <a:lnSpc>
                <a:spcPct val="120000"/>
              </a:lnSpc>
              <a:defRPr sz="2600" b="0"/>
            </a:lvl1pPr>
          </a:lstStyle>
          <a:p>
            <a:r>
              <a:rPr lang="en-US" dirty="0"/>
              <a:t>Click to Edit Quote</a:t>
            </a:r>
          </a:p>
        </p:txBody>
      </p:sp>
      <p:sp>
        <p:nvSpPr>
          <p:cNvPr id="29" name="Text Placeholder 2"/>
          <p:cNvSpPr>
            <a:spLocks noGrp="1"/>
          </p:cNvSpPr>
          <p:nvPr>
            <p:ph type="body" idx="1" hasCustomPrompt="1"/>
          </p:nvPr>
        </p:nvSpPr>
        <p:spPr bwMode="gray">
          <a:xfrm>
            <a:off x="1276683" y="5174130"/>
            <a:ext cx="9612608" cy="321628"/>
          </a:xfrm>
        </p:spPr>
        <p:txBody>
          <a:bodyPr wrap="square" lIns="91521" tIns="45761" rIns="91521" bIns="45761" anchor="t">
            <a:noAutofit/>
          </a:bodyPr>
          <a:lstStyle>
            <a:lvl1pPr marL="0" indent="0" algn="l">
              <a:buNone/>
              <a:defRPr sz="2000" b="1" cap="none" baseline="0">
                <a:solidFill>
                  <a:schemeClr val="accent1"/>
                </a:solidFill>
              </a:defRPr>
            </a:lvl1pPr>
            <a:lvl2pPr marL="457608" indent="0">
              <a:buNone/>
              <a:defRPr sz="1900">
                <a:solidFill>
                  <a:schemeClr val="tx1">
                    <a:tint val="75000"/>
                  </a:schemeClr>
                </a:solidFill>
              </a:defRPr>
            </a:lvl2pPr>
            <a:lvl3pPr marL="915216" indent="0">
              <a:buNone/>
              <a:defRPr sz="1600">
                <a:solidFill>
                  <a:schemeClr val="tx1">
                    <a:tint val="75000"/>
                  </a:schemeClr>
                </a:solidFill>
              </a:defRPr>
            </a:lvl3pPr>
            <a:lvl4pPr marL="1372822" indent="0">
              <a:buNone/>
              <a:defRPr sz="1500">
                <a:solidFill>
                  <a:schemeClr val="tx1">
                    <a:tint val="75000"/>
                  </a:schemeClr>
                </a:solidFill>
              </a:defRPr>
            </a:lvl4pPr>
            <a:lvl5pPr marL="1830430" indent="0">
              <a:buNone/>
              <a:defRPr sz="1500">
                <a:solidFill>
                  <a:schemeClr val="tx1">
                    <a:tint val="75000"/>
                  </a:schemeClr>
                </a:solidFill>
              </a:defRPr>
            </a:lvl5pPr>
            <a:lvl6pPr marL="2288038" indent="0">
              <a:buNone/>
              <a:defRPr sz="1500">
                <a:solidFill>
                  <a:schemeClr val="tx1">
                    <a:tint val="75000"/>
                  </a:schemeClr>
                </a:solidFill>
              </a:defRPr>
            </a:lvl6pPr>
            <a:lvl7pPr marL="2745646" indent="0">
              <a:buNone/>
              <a:defRPr sz="1500">
                <a:solidFill>
                  <a:schemeClr val="tx1">
                    <a:tint val="75000"/>
                  </a:schemeClr>
                </a:solidFill>
              </a:defRPr>
            </a:lvl7pPr>
            <a:lvl8pPr marL="3203253" indent="0">
              <a:buNone/>
              <a:defRPr sz="1500">
                <a:solidFill>
                  <a:schemeClr val="tx1">
                    <a:tint val="75000"/>
                  </a:schemeClr>
                </a:solidFill>
              </a:defRPr>
            </a:lvl8pPr>
            <a:lvl9pPr marL="3660861" indent="0">
              <a:buNone/>
              <a:defRPr sz="15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7" name="Picture 6"/>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43860806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3031" y="240330"/>
            <a:ext cx="11661637" cy="904795"/>
          </a:xfrm>
        </p:spPr>
        <p:txBody>
          <a:bodyPr lIns="91521" tIns="45761" rIns="91521" bIns="45761">
            <a:noAutofit/>
          </a:bodyPr>
          <a:lstStyle>
            <a:lvl1pPr>
              <a:defRPr sz="3000"/>
            </a:lvl1pPr>
          </a:lstStyle>
          <a:p>
            <a:r>
              <a:rPr lang="en-US"/>
              <a:t>Click to edit Master title style</a:t>
            </a:r>
            <a:endParaRPr lang="en-US" dirty="0"/>
          </a:p>
        </p:txBody>
      </p:sp>
      <p:sp>
        <p:nvSpPr>
          <p:cNvPr id="40"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7" name="Picture 6"/>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77970914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5" name="Picture 4"/>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93028050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28" name="Media Placeholder 2"/>
          <p:cNvSpPr>
            <a:spLocks noGrp="1"/>
          </p:cNvSpPr>
          <p:nvPr>
            <p:ph type="media" sz="quarter" idx="19" hasCustomPrompt="1"/>
          </p:nvPr>
        </p:nvSpPr>
        <p:spPr>
          <a:xfrm>
            <a:off x="1622849" y="566740"/>
            <a:ext cx="8946306" cy="5030787"/>
          </a:xfrm>
        </p:spPr>
        <p:txBody>
          <a:bodyPr lIns="91521" tIns="45761" rIns="91521" bIns="45761" anchor="ctr">
            <a:noAutofit/>
          </a:bodyPr>
          <a:lstStyle>
            <a:lvl1pPr marL="0" indent="0" algn="ctr">
              <a:buNone/>
              <a:defRPr baseline="0"/>
            </a:lvl1pPr>
          </a:lstStyle>
          <a:p>
            <a:r>
              <a:rPr lang="en-US" dirty="0"/>
              <a:t>Insert video here</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8" name="Picture 7"/>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75946219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 y="858"/>
            <a:ext cx="12192124" cy="6856284"/>
          </a:xfrm>
          <a:prstGeom prst="rect">
            <a:avLst/>
          </a:prstGeom>
        </p:spPr>
      </p:pic>
      <p:sp>
        <p:nvSpPr>
          <p:cNvPr id="6"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endParaRPr lang="en-US"/>
          </a:p>
        </p:txBody>
      </p:sp>
      <p:sp>
        <p:nvSpPr>
          <p:cNvPr id="7"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1"/>
                </a:solidFill>
              </a:defRPr>
            </a:lvl1pPr>
          </a:lstStyle>
          <a:p>
            <a:fld id="{B6B949B7-AAD9-4880-931C-FC15CE92709D}" type="slidenum">
              <a:rPr lang="en-US" smtClean="0"/>
              <a:t>‹#›</a:t>
            </a:fld>
            <a:endParaRPr lang="en-US"/>
          </a:p>
        </p:txBody>
      </p:sp>
      <p:sp>
        <p:nvSpPr>
          <p:cNvPr id="9" name="Text Placeholder 3"/>
          <p:cNvSpPr>
            <a:spLocks noGrp="1"/>
          </p:cNvSpPr>
          <p:nvPr>
            <p:ph type="body" sz="quarter" idx="10"/>
          </p:nvPr>
        </p:nvSpPr>
        <p:spPr>
          <a:xfrm>
            <a:off x="1572392" y="2568465"/>
            <a:ext cx="9047026" cy="1470025"/>
          </a:xfrm>
        </p:spPr>
        <p:txBody>
          <a:bodyPr anchor="b"/>
          <a:lstStyle>
            <a:lvl1pPr marL="0" indent="0">
              <a:buNone/>
              <a:defRPr sz="4400">
                <a:solidFill>
                  <a:schemeClr val="bg1"/>
                </a:solidFill>
              </a:defRPr>
            </a:lvl1pPr>
          </a:lstStyle>
          <a:p>
            <a:pPr lvl="0"/>
            <a:r>
              <a:rPr lang="en-US"/>
              <a:t>Click to edit Master text styles</a:t>
            </a:r>
          </a:p>
        </p:txBody>
      </p:sp>
      <p:pic>
        <p:nvPicPr>
          <p:cNvPr id="11" name="Picture 10"/>
          <p:cNvPicPr>
            <a:picLocks noChangeAspect="1"/>
          </p:cNvPicPr>
          <p:nvPr/>
        </p:nvPicPr>
        <p:blipFill>
          <a:blip r:embed="rId3"/>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227240317"/>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endParaRPr lang="en-US" dirty="0"/>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sp>
        <p:nvSpPr>
          <p:cNvPr id="13" name="Text Placeholder 6"/>
          <p:cNvSpPr>
            <a:spLocks noGrp="1"/>
          </p:cNvSpPr>
          <p:nvPr>
            <p:ph type="body" sz="quarter" idx="16" hasCustomPrompt="1"/>
          </p:nvPr>
        </p:nvSpPr>
        <p:spPr>
          <a:xfrm>
            <a:off x="294489" y="6238647"/>
            <a:ext cx="10377699" cy="215444"/>
          </a:xfrm>
        </p:spPr>
        <p:txBody>
          <a:bodyPr lIns="91521" tIns="45761" rIns="91521" bIns="45761" anchor="ctr">
            <a:noAutofit/>
          </a:bodyPr>
          <a:lstStyle>
            <a:lvl1pPr marL="0" indent="0">
              <a:lnSpc>
                <a:spcPct val="100000"/>
              </a:lnSpc>
              <a:spcBef>
                <a:spcPts val="0"/>
              </a:spcBef>
              <a:spcAft>
                <a:spcPts val="0"/>
              </a:spcAft>
              <a:buFontTx/>
              <a:buNone/>
              <a:defRPr sz="800" baseline="0">
                <a:solidFill>
                  <a:schemeClr val="bg2"/>
                </a:solidFill>
              </a:defRPr>
            </a:lvl1pPr>
            <a:lvl2pPr marL="228804" indent="0">
              <a:buFontTx/>
              <a:buNone/>
              <a:defRPr sz="800">
                <a:solidFill>
                  <a:schemeClr val="bg2"/>
                </a:solidFill>
              </a:defRPr>
            </a:lvl2pPr>
            <a:lvl3pPr marL="457608" indent="0">
              <a:buFontTx/>
              <a:buNone/>
              <a:defRPr sz="800">
                <a:solidFill>
                  <a:schemeClr val="bg2"/>
                </a:solidFill>
              </a:defRPr>
            </a:lvl3pPr>
            <a:lvl4pPr marL="686412" indent="0">
              <a:buFontTx/>
              <a:buNone/>
              <a:defRPr sz="800">
                <a:solidFill>
                  <a:schemeClr val="bg2"/>
                </a:solidFill>
              </a:defRPr>
            </a:lvl4pPr>
            <a:lvl5pPr>
              <a:buFontTx/>
              <a:buNone/>
              <a:defRPr sz="800">
                <a:solidFill>
                  <a:schemeClr val="bg2"/>
                </a:solidFill>
              </a:defRPr>
            </a:lvl5pPr>
          </a:lstStyle>
          <a:p>
            <a:pPr lvl="0"/>
            <a:r>
              <a:rPr lang="en-US" dirty="0"/>
              <a:t>Click to insert source information</a:t>
            </a: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3979" y="6495179"/>
            <a:ext cx="1044444" cy="190484"/>
          </a:xfrm>
          <a:prstGeom prst="rect">
            <a:avLst/>
          </a:prstGeom>
        </p:spPr>
      </p:pic>
    </p:spTree>
    <p:extLst>
      <p:ext uri="{BB962C8B-B14F-4D97-AF65-F5344CB8AC3E}">
        <p14:creationId xmlns:p14="http://schemas.microsoft.com/office/powerpoint/2010/main" val="336627258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323"/>
            <a:ext cx="12192000" cy="6855357"/>
          </a:xfrm>
          <a:prstGeom prst="rect">
            <a:avLst/>
          </a:prstGeom>
        </p:spPr>
      </p:pic>
      <p:sp>
        <p:nvSpPr>
          <p:cNvPr id="2" name="Title 1"/>
          <p:cNvSpPr>
            <a:spLocks noGrp="1"/>
          </p:cNvSpPr>
          <p:nvPr>
            <p:ph type="ctrTitle"/>
          </p:nvPr>
        </p:nvSpPr>
        <p:spPr bwMode="gray">
          <a:xfrm>
            <a:off x="1572392" y="2586361"/>
            <a:ext cx="9047153" cy="1470025"/>
          </a:xfrm>
        </p:spPr>
        <p:txBody>
          <a:bodyPr wrap="square" lIns="91521" tIns="45761" rIns="91440" bIns="45761">
            <a:noAutofit/>
          </a:bodyPr>
          <a:lstStyle>
            <a:lvl1pPr algn="l">
              <a:lnSpc>
                <a:spcPct val="95000"/>
              </a:lnSpc>
              <a:defRPr sz="4400" b="0">
                <a:solidFill>
                  <a:schemeClr val="tx1"/>
                </a:solidFill>
              </a:defRPr>
            </a:lvl1pPr>
          </a:lstStyle>
          <a:p>
            <a:r>
              <a:rPr lang="en-US"/>
              <a:t>Click to edit Master title style</a:t>
            </a:r>
            <a:endParaRPr lang="en-US" dirty="0"/>
          </a:p>
        </p:txBody>
      </p:sp>
      <p:sp>
        <p:nvSpPr>
          <p:cNvPr id="25" name="Text Placeholder 24"/>
          <p:cNvSpPr>
            <a:spLocks noGrp="1"/>
          </p:cNvSpPr>
          <p:nvPr>
            <p:ph type="body" sz="quarter" idx="10"/>
          </p:nvPr>
        </p:nvSpPr>
        <p:spPr bwMode="gray">
          <a:xfrm>
            <a:off x="1572391" y="4083426"/>
            <a:ext cx="9047026" cy="2009781"/>
          </a:xfrm>
        </p:spPr>
        <p:txBody>
          <a:bodyPr wrap="square" lIns="91521" tIns="45761" rIns="91440" bIns="45761">
            <a:noAutofit/>
          </a:bodyPr>
          <a:lstStyle>
            <a:lvl1pPr marL="0" indent="0">
              <a:lnSpc>
                <a:spcPct val="85000"/>
              </a:lnSpc>
              <a:spcAft>
                <a:spcPts val="1601"/>
              </a:spcAft>
              <a:buFont typeface="Arial" panose="020B0604020202020204" pitchFamily="34" charset="0"/>
              <a:buChar char="​"/>
              <a:defRPr sz="2600" b="0">
                <a:solidFill>
                  <a:schemeClr val="accent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tx1"/>
                </a:solidFill>
              </a:defRPr>
            </a:lvl1pPr>
          </a:lstStyle>
          <a:p>
            <a:endParaRPr lang="en-US"/>
          </a:p>
        </p:txBody>
      </p:sp>
      <p:sp>
        <p:nvSpPr>
          <p:cNvPr id="10"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743921" cy="2286005"/>
          </a:xfrm>
          <a:prstGeom prst="rect">
            <a:avLst/>
          </a:prstGeom>
        </p:spPr>
      </p:pic>
      <p:pic>
        <p:nvPicPr>
          <p:cNvPr id="6" name="Picture 5"/>
          <p:cNvPicPr>
            <a:picLocks noChangeAspect="1"/>
          </p:cNvPicPr>
          <p:nvPr/>
        </p:nvPicPr>
        <p:blipFill>
          <a:blip r:embed="rId4"/>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85039426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981-F401-440B-B351-FEF9D2C4CA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2F739E-1B12-416B-86EA-CA55715E8F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CDD05D-43D3-4C6E-99F2-1AE05B5E0AB1}"/>
              </a:ext>
            </a:extLst>
          </p:cNvPr>
          <p:cNvSpPr>
            <a:spLocks noGrp="1"/>
          </p:cNvSpPr>
          <p:nvPr>
            <p:ph type="dt" sz="half" idx="10"/>
          </p:nvPr>
        </p:nvSpPr>
        <p:spPr/>
        <p:txBody>
          <a:bodyPr/>
          <a:lstStyle/>
          <a:p>
            <a:fld id="{6ABCA81B-8443-41C7-8F9E-D0AA7B309506}" type="datetimeFigureOut">
              <a:rPr lang="en-US" smtClean="0"/>
              <a:t>9/1/2020</a:t>
            </a:fld>
            <a:endParaRPr lang="en-US"/>
          </a:p>
        </p:txBody>
      </p:sp>
      <p:sp>
        <p:nvSpPr>
          <p:cNvPr id="5" name="Footer Placeholder 4">
            <a:extLst>
              <a:ext uri="{FF2B5EF4-FFF2-40B4-BE49-F238E27FC236}">
                <a16:creationId xmlns:a16="http://schemas.microsoft.com/office/drawing/2014/main" id="{987F44DD-172B-496E-9418-EB7E3606D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60E2E-BF37-4323-A818-9420E3520ACC}"/>
              </a:ext>
            </a:extLst>
          </p:cNvPr>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2544345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BCA81B-8443-41C7-8F9E-D0AA7B309506}" type="datetimeFigureOut">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3203077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602FBB-9190-4CE3-A080-D6083681071C}" type="datetimeFigureOut">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943904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602FBB-9190-4CE3-A080-D6083681071C}" type="datetimeFigureOut">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87835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602FBB-9190-4CE3-A080-D6083681071C}" type="datetimeFigureOut">
              <a:rPr lang="en-US" smtClean="0"/>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1992878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602FBB-9190-4CE3-A080-D6083681071C}" type="datetimeFigureOut">
              <a:rPr lang="en-US" smtClean="0"/>
              <a:t>9/1/2020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1788738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602FBB-9190-4CE3-A080-D6083681071C}" type="datetimeFigureOut">
              <a:rPr lang="en-US" smtClean="0"/>
              <a:t>9/1/2020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1263313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602FBB-9190-4CE3-A080-D6083681071C}" type="datetimeFigureOut">
              <a:rPr lang="en-US" smtClean="0"/>
              <a:t>9/1/2020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82201086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602FBB-9190-4CE3-A080-D6083681071C}" type="datetimeFigureOut">
              <a:rPr lang="en-US" smtClean="0"/>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8420661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602FBB-9190-4CE3-A080-D6083681071C}" type="datetimeFigureOut">
              <a:rPr lang="en-US" smtClean="0"/>
              <a:t>9/1/2020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708792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323"/>
            <a:ext cx="12192000" cy="6855357"/>
          </a:xfrm>
          <a:prstGeom prst="rect">
            <a:avLst/>
          </a:prstGeom>
        </p:spPr>
      </p:pic>
      <p:sp>
        <p:nvSpPr>
          <p:cNvPr id="2" name="Title 1"/>
          <p:cNvSpPr>
            <a:spLocks noGrp="1"/>
          </p:cNvSpPr>
          <p:nvPr>
            <p:ph type="ctrTitle"/>
          </p:nvPr>
        </p:nvSpPr>
        <p:spPr bwMode="gray">
          <a:xfrm>
            <a:off x="1572392" y="2586361"/>
            <a:ext cx="9047153" cy="1470025"/>
          </a:xfrm>
        </p:spPr>
        <p:txBody>
          <a:bodyPr wrap="square" lIns="91521" tIns="45761" rIns="91440" bIns="45761">
            <a:noAutofit/>
          </a:bodyPr>
          <a:lstStyle>
            <a:lvl1pPr algn="l">
              <a:lnSpc>
                <a:spcPct val="95000"/>
              </a:lnSpc>
              <a:defRPr sz="4400" b="0">
                <a:solidFill>
                  <a:schemeClr val="tx1"/>
                </a:solidFill>
              </a:defRPr>
            </a:lvl1pPr>
          </a:lstStyle>
          <a:p>
            <a:r>
              <a:rPr lang="en-US"/>
              <a:t>Click to edit Master title style</a:t>
            </a:r>
            <a:endParaRPr lang="en-US" dirty="0"/>
          </a:p>
        </p:txBody>
      </p:sp>
      <p:sp>
        <p:nvSpPr>
          <p:cNvPr id="25" name="Text Placeholder 24"/>
          <p:cNvSpPr>
            <a:spLocks noGrp="1"/>
          </p:cNvSpPr>
          <p:nvPr>
            <p:ph type="body" sz="quarter" idx="10"/>
          </p:nvPr>
        </p:nvSpPr>
        <p:spPr bwMode="gray">
          <a:xfrm>
            <a:off x="1572391" y="4083426"/>
            <a:ext cx="9047026" cy="2009781"/>
          </a:xfrm>
        </p:spPr>
        <p:txBody>
          <a:bodyPr wrap="square" lIns="91521" tIns="45761" rIns="91440" bIns="45761">
            <a:noAutofit/>
          </a:bodyPr>
          <a:lstStyle>
            <a:lvl1pPr marL="0" indent="0">
              <a:lnSpc>
                <a:spcPct val="85000"/>
              </a:lnSpc>
              <a:spcAft>
                <a:spcPts val="1601"/>
              </a:spcAft>
              <a:buFont typeface="Arial" panose="020B0604020202020204" pitchFamily="34" charset="0"/>
              <a:buChar char="​"/>
              <a:defRPr sz="2600" b="0">
                <a:solidFill>
                  <a:schemeClr val="tx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tx1"/>
                </a:solidFill>
              </a:defRPr>
            </a:lvl1pPr>
          </a:lstStyle>
          <a:p>
            <a:endParaRPr lang="en-US"/>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tx1"/>
                </a:solidFill>
              </a:defRPr>
            </a:lvl1pPr>
          </a:lstStyle>
          <a:p>
            <a:fld id="{B6B949B7-AAD9-4880-931C-FC15CE92709D}" type="slidenum">
              <a:rPr lang="en-US" smtClean="0"/>
              <a:t>‹#›</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743921" cy="2286005"/>
          </a:xfrm>
          <a:prstGeom prst="rect">
            <a:avLst/>
          </a:prstGeom>
        </p:spPr>
      </p:pic>
      <p:pic>
        <p:nvPicPr>
          <p:cNvPr id="13" name="Picture 12"/>
          <p:cNvPicPr>
            <a:picLocks noChangeAspect="1"/>
          </p:cNvPicPr>
          <p:nvPr/>
        </p:nvPicPr>
        <p:blipFill>
          <a:blip r:embed="rId4"/>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2195967364"/>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602FBB-9190-4CE3-A080-D6083681071C}" type="datetimeFigureOut">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2853800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602FBB-9190-4CE3-A080-D6083681071C}" type="datetimeFigureOut">
              <a:rPr lang="en-US" smtClean="0"/>
              <a:t>9/1/2020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949B7-AAD9-4880-931C-FC15CE92709D}" type="slidenum">
              <a:rPr lang="en-US" smtClean="0"/>
              <a:t>‹#›</a:t>
            </a:fld>
            <a:endParaRPr lang="en-US"/>
          </a:p>
        </p:txBody>
      </p:sp>
    </p:spTree>
    <p:extLst>
      <p:ext uri="{BB962C8B-B14F-4D97-AF65-F5344CB8AC3E}">
        <p14:creationId xmlns:p14="http://schemas.microsoft.com/office/powerpoint/2010/main" val="15017607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Title Slide Vertical">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1572390" y="2586361"/>
            <a:ext cx="9045772" cy="1470025"/>
          </a:xfrm>
        </p:spPr>
        <p:txBody>
          <a:bodyPr wrap="square" lIns="91521" tIns="45761" rIns="91440" bIns="45761">
            <a:noAutofit/>
          </a:bodyPr>
          <a:lstStyle>
            <a:lvl1pPr algn="l">
              <a:lnSpc>
                <a:spcPct val="95000"/>
              </a:lnSpc>
              <a:defRPr sz="4400" b="0">
                <a:solidFill>
                  <a:schemeClr val="tx1"/>
                </a:solidFill>
              </a:defRPr>
            </a:lvl1pPr>
          </a:lstStyle>
          <a:p>
            <a:r>
              <a:rPr lang="en-US"/>
              <a:t>Click to edit Master title style</a:t>
            </a:r>
            <a:endParaRPr lang="en-US" dirty="0"/>
          </a:p>
        </p:txBody>
      </p:sp>
      <p:sp>
        <p:nvSpPr>
          <p:cNvPr id="25" name="Text Placeholder 24"/>
          <p:cNvSpPr>
            <a:spLocks noGrp="1"/>
          </p:cNvSpPr>
          <p:nvPr>
            <p:ph type="body" sz="quarter" idx="10"/>
          </p:nvPr>
        </p:nvSpPr>
        <p:spPr bwMode="gray">
          <a:xfrm>
            <a:off x="1572390" y="4083426"/>
            <a:ext cx="9045772" cy="2009781"/>
          </a:xfrm>
        </p:spPr>
        <p:txBody>
          <a:bodyPr wrap="square" lIns="91521" tIns="45761" rIns="91440" bIns="45761">
            <a:noAutofit/>
          </a:bodyPr>
          <a:lstStyle>
            <a:lvl1pPr marL="0" indent="0">
              <a:lnSpc>
                <a:spcPct val="85000"/>
              </a:lnSpc>
              <a:spcAft>
                <a:spcPts val="1601"/>
              </a:spcAft>
              <a:buFont typeface="Arial" panose="020B0604020202020204" pitchFamily="34" charset="0"/>
              <a:buChar char="​"/>
              <a:defRPr sz="2600" b="0">
                <a:solidFill>
                  <a:schemeClr val="bg1"/>
                </a:solidFill>
              </a:defRPr>
            </a:lvl1pPr>
            <a:lvl2pPr marL="0" indent="0">
              <a:lnSpc>
                <a:spcPct val="85000"/>
              </a:lnSpc>
              <a:spcBef>
                <a:spcPts val="4400"/>
              </a:spcBef>
              <a:buFont typeface="Arial" panose="020B0604020202020204" pitchFamily="34" charset="0"/>
              <a:buChar char="​"/>
              <a:defRPr sz="1800" b="0">
                <a:solidFill>
                  <a:schemeClr val="bg1"/>
                </a:solidFill>
              </a:defRPr>
            </a:lvl2pPr>
            <a:lvl3pPr marL="0" indent="0">
              <a:lnSpc>
                <a:spcPct val="85000"/>
              </a:lnSpc>
              <a:buFont typeface="Arial" panose="020B0604020202020204" pitchFamily="34" charset="0"/>
              <a:buChar char="​"/>
              <a:defRPr sz="1800" b="0">
                <a:solidFill>
                  <a:schemeClr val="bg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8"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1"/>
                </a:solidFill>
              </a:defRPr>
            </a:lvl1pPr>
          </a:lstStyle>
          <a:p>
            <a:endParaRPr lang="en-US"/>
          </a:p>
        </p:txBody>
      </p:sp>
      <p:sp>
        <p:nvSpPr>
          <p:cNvPr id="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spTree>
    <p:extLst>
      <p:ext uri="{BB962C8B-B14F-4D97-AF65-F5344CB8AC3E}">
        <p14:creationId xmlns:p14="http://schemas.microsoft.com/office/powerpoint/2010/main" val="1111018851"/>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Content, No Subtitle, No Source">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dirty="0"/>
              <a:t>Click to edit Master title style</a:t>
            </a:r>
          </a:p>
        </p:txBody>
      </p:sp>
      <p:sp>
        <p:nvSpPr>
          <p:cNvPr id="48" name="Content Placeholder 3"/>
          <p:cNvSpPr>
            <a:spLocks noGrp="1"/>
          </p:cNvSpPr>
          <p:nvPr>
            <p:ph sz="quarter" idx="14"/>
          </p:nvPr>
        </p:nvSpPr>
        <p:spPr>
          <a:xfrm>
            <a:off x="263031" y="1506528"/>
            <a:ext cx="11661637" cy="4706949"/>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2017 NetApp, Inc. All rights reserved.  --- NETAPP CONFIDENTIAL ---</a:t>
            </a:r>
            <a:endParaRPr lang="en-US" dirty="0"/>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4019918123"/>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4" name="Title 3"/>
          <p:cNvSpPr>
            <a:spLocks noGrp="1"/>
          </p:cNvSpPr>
          <p:nvPr>
            <p:ph type="title"/>
          </p:nvPr>
        </p:nvSpPr>
        <p:spPr>
          <a:xfrm>
            <a:off x="263031" y="232384"/>
            <a:ext cx="11661637" cy="912741"/>
          </a:xfrm>
        </p:spPr>
        <p:txBody>
          <a:bodyPr wrap="square" lIns="91521">
            <a:noAutofit/>
          </a:bodyPr>
          <a:lstStyle>
            <a:lvl1pPr>
              <a:defRPr sz="3000"/>
            </a:lvl1pPr>
          </a:lstStyle>
          <a:p>
            <a:r>
              <a:rPr lang="en-US" dirty="0"/>
              <a:t>Click to edit Master title style</a:t>
            </a:r>
          </a:p>
        </p:txBody>
      </p:sp>
      <p:sp>
        <p:nvSpPr>
          <p:cNvPr id="50" name="Content Placeholder 39"/>
          <p:cNvSpPr>
            <a:spLocks noGrp="1"/>
          </p:cNvSpPr>
          <p:nvPr>
            <p:ph sz="quarter" idx="15"/>
          </p:nvPr>
        </p:nvSpPr>
        <p:spPr bwMode="gray">
          <a:xfrm>
            <a:off x="263031" y="1733423"/>
            <a:ext cx="11661637" cy="4480055"/>
          </a:xfrm>
        </p:spPr>
        <p:txBody>
          <a:bodyPr wrap="square" lIns="91521">
            <a:noAutofit/>
          </a:bodyPr>
          <a:lstStyle>
            <a:lvl1pPr marL="343205" indent="-343205">
              <a:buFont typeface="+mj-lt"/>
              <a:buAutoNum type="arabicParenR"/>
              <a:defRPr sz="2200">
                <a:solidFill>
                  <a:schemeClr val="accent1"/>
                </a:solidFill>
              </a:defRPr>
            </a:lvl1pPr>
            <a:lvl2pPr marL="572009" indent="-228804">
              <a:buClr>
                <a:schemeClr val="accent1"/>
              </a:buClr>
              <a:buFont typeface="Wingdings" panose="05000000000000000000" pitchFamily="2" charset="2"/>
              <a:buChar char="§"/>
              <a:defRPr sz="1800"/>
            </a:lvl2pPr>
            <a:lvl3pPr marL="800813" indent="-228804">
              <a:buClr>
                <a:schemeClr val="tx1">
                  <a:lumMod val="65000"/>
                  <a:lumOff val="35000"/>
                </a:schemeClr>
              </a:buClr>
              <a:buFont typeface="Wingdings" panose="05000000000000000000" pitchFamily="2" charset="2"/>
              <a:buChar char="§"/>
              <a:defRPr sz="1600"/>
            </a:lvl3pPr>
            <a:lvl4pPr marL="1029617" indent="-228804">
              <a:buClr>
                <a:schemeClr val="tx1">
                  <a:lumMod val="65000"/>
                  <a:lumOff val="35000"/>
                </a:schemeClr>
              </a:buClr>
              <a:buFont typeface="Wingdings" panose="05000000000000000000" pitchFamily="2" charset="2"/>
              <a:buChar char="§"/>
              <a:defRPr sz="1400"/>
            </a:lvl4pPr>
            <a:lvl5pPr marL="1258421" indent="-228804">
              <a:buClr>
                <a:schemeClr val="tx1">
                  <a:lumMod val="65000"/>
                  <a:lumOff val="35000"/>
                </a:schemeClr>
              </a:buClr>
              <a:buFont typeface="Wingdings" panose="05000000000000000000" pitchFamily="2" charset="2"/>
              <a:buChar cha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
          <p:cNvSpPr>
            <a:spLocks noGrp="1"/>
          </p:cNvSpPr>
          <p:nvPr>
            <p:ph type="body" idx="10" hasCustomPrompt="1"/>
          </p:nvPr>
        </p:nvSpPr>
        <p:spPr bwMode="gray">
          <a:xfrm>
            <a:off x="275797" y="1106419"/>
            <a:ext cx="1165079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r>
              <a:rPr lang="en-US"/>
              <a:t>© 2017 NetApp, Inc. All rights reserved.  --- NETAPP CONFIDENTIAL ---</a:t>
            </a:r>
            <a:endParaRPr lang="en-US" dirty="0"/>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071A5F3-A4FF-4CEE-8215-C08835B585C1}" type="slidenum">
              <a:rPr lang="en-US" smtClean="0"/>
              <a:pPr/>
              <a:t>‹#›</a:t>
            </a:fld>
            <a:endParaRPr lang="en-US" dirty="0"/>
          </a:p>
        </p:txBody>
      </p:sp>
      <p:pic>
        <p:nvPicPr>
          <p:cNvPr id="10" name="Picture 9"/>
          <p:cNvPicPr>
            <a:picLocks noChangeAspect="1"/>
          </p:cNvPicPr>
          <p:nvPr userDrawn="1"/>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928072242"/>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3B">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1323"/>
            <a:ext cx="12192000" cy="6855357"/>
          </a:xfrm>
          <a:prstGeom prst="rect">
            <a:avLst/>
          </a:prstGeom>
        </p:spPr>
      </p:pic>
      <p:sp>
        <p:nvSpPr>
          <p:cNvPr id="2" name="Title 1"/>
          <p:cNvSpPr>
            <a:spLocks noGrp="1"/>
          </p:cNvSpPr>
          <p:nvPr>
            <p:ph type="ctrTitle"/>
          </p:nvPr>
        </p:nvSpPr>
        <p:spPr bwMode="gray">
          <a:xfrm>
            <a:off x="1572392" y="2586361"/>
            <a:ext cx="9047153" cy="1470025"/>
          </a:xfrm>
        </p:spPr>
        <p:txBody>
          <a:bodyPr wrap="square" lIns="91521" tIns="45761" rIns="91440" bIns="45761">
            <a:noAutofit/>
          </a:bodyPr>
          <a:lstStyle>
            <a:lvl1pPr algn="l">
              <a:lnSpc>
                <a:spcPct val="95000"/>
              </a:lnSpc>
              <a:defRPr sz="4400" b="0">
                <a:solidFill>
                  <a:schemeClr val="tx1"/>
                </a:solidFill>
              </a:defRPr>
            </a:lvl1pPr>
          </a:lstStyle>
          <a:p>
            <a:r>
              <a:rPr lang="en-US"/>
              <a:t>Click to edit Master title style</a:t>
            </a:r>
            <a:endParaRPr lang="en-US" dirty="0"/>
          </a:p>
        </p:txBody>
      </p:sp>
      <p:sp>
        <p:nvSpPr>
          <p:cNvPr id="25" name="Text Placeholder 24"/>
          <p:cNvSpPr>
            <a:spLocks noGrp="1"/>
          </p:cNvSpPr>
          <p:nvPr>
            <p:ph type="body" sz="quarter" idx="10"/>
          </p:nvPr>
        </p:nvSpPr>
        <p:spPr bwMode="gray">
          <a:xfrm>
            <a:off x="1572392" y="4083426"/>
            <a:ext cx="9047153" cy="2009781"/>
          </a:xfrm>
        </p:spPr>
        <p:txBody>
          <a:bodyPr wrap="square" lIns="91521" tIns="45761" rIns="91440" bIns="45761">
            <a:noAutofit/>
          </a:bodyPr>
          <a:lstStyle>
            <a:lvl1pPr marL="0" indent="0">
              <a:lnSpc>
                <a:spcPct val="85000"/>
              </a:lnSpc>
              <a:spcAft>
                <a:spcPts val="1601"/>
              </a:spcAft>
              <a:buFont typeface="Arial" panose="020B0604020202020204" pitchFamily="34" charset="0"/>
              <a:buChar char="​"/>
              <a:defRPr sz="2600" b="0">
                <a:solidFill>
                  <a:schemeClr val="accent1"/>
                </a:solidFill>
              </a:defRPr>
            </a:lvl1pPr>
            <a:lvl2pPr marL="0" indent="0">
              <a:lnSpc>
                <a:spcPct val="85000"/>
              </a:lnSpc>
              <a:spcBef>
                <a:spcPts val="4400"/>
              </a:spcBef>
              <a:buFont typeface="Arial" panose="020B0604020202020204" pitchFamily="34" charset="0"/>
              <a:buChar char="​"/>
              <a:defRPr sz="1800" b="0">
                <a:solidFill>
                  <a:schemeClr val="tx1"/>
                </a:solidFill>
              </a:defRPr>
            </a:lvl2pPr>
            <a:lvl3pPr marL="0" indent="0">
              <a:lnSpc>
                <a:spcPct val="85000"/>
              </a:lnSpc>
              <a:buFont typeface="Arial" panose="020B0604020202020204" pitchFamily="34" charset="0"/>
              <a:buChar char="​"/>
              <a:defRPr sz="1800" b="0">
                <a:solidFill>
                  <a:schemeClr val="tx1"/>
                </a:solidFill>
              </a:defRPr>
            </a:lvl3pPr>
            <a:lvl4pPr marL="0" indent="0">
              <a:lnSpc>
                <a:spcPct val="85000"/>
              </a:lnSpc>
              <a:buFont typeface="Arial" panose="020B0604020202020204" pitchFamily="34" charset="0"/>
              <a:buChar char="​"/>
              <a:defRPr sz="1600" b="0">
                <a:solidFill>
                  <a:schemeClr val="bg2"/>
                </a:solidFill>
              </a:defRPr>
            </a:lvl4pPr>
            <a:lvl5pPr marL="0" indent="0">
              <a:lnSpc>
                <a:spcPct val="85000"/>
              </a:lnSpc>
              <a:buFont typeface="Arial" panose="020B0604020202020204" pitchFamily="34" charset="0"/>
              <a:buChar char="​"/>
              <a:defRPr sz="1600" b="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7"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743921" cy="2286005"/>
          </a:xfrm>
          <a:prstGeom prst="rect">
            <a:avLst/>
          </a:prstGeom>
        </p:spPr>
      </p:pic>
      <p:pic>
        <p:nvPicPr>
          <p:cNvPr id="13" name="Picture 12"/>
          <p:cNvPicPr>
            <a:picLocks noChangeAspect="1"/>
          </p:cNvPicPr>
          <p:nvPr/>
        </p:nvPicPr>
        <p:blipFill>
          <a:blip r:embed="rId4"/>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78021754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64" y="0"/>
            <a:ext cx="12195176" cy="2286000"/>
          </a:xfrm>
          <a:prstGeom prst="rect">
            <a:avLst/>
          </a:prstGeom>
        </p:spPr>
      </p:pic>
      <p:sp>
        <p:nvSpPr>
          <p:cNvPr id="25" name="Text Placeholder 24"/>
          <p:cNvSpPr>
            <a:spLocks noGrp="1"/>
          </p:cNvSpPr>
          <p:nvPr>
            <p:ph type="body" sz="quarter" idx="10"/>
          </p:nvPr>
        </p:nvSpPr>
        <p:spPr bwMode="auto">
          <a:xfrm>
            <a:off x="1572391" y="4085414"/>
            <a:ext cx="9047153" cy="928189"/>
          </a:xfrm>
        </p:spPr>
        <p:txBody>
          <a:bodyPr wrap="square" lIns="91521">
            <a:noAutofit/>
          </a:bodyPr>
          <a:lstStyle>
            <a:lvl1pPr marL="0" indent="0">
              <a:lnSpc>
                <a:spcPct val="85000"/>
              </a:lnSpc>
              <a:spcBef>
                <a:spcPts val="0"/>
              </a:spcBef>
              <a:spcAft>
                <a:spcPts val="600"/>
              </a:spcAft>
              <a:buFontTx/>
              <a:buNone/>
              <a:defRPr sz="2200" b="0">
                <a:solidFill>
                  <a:schemeClr val="accent1"/>
                </a:solidFill>
              </a:defRPr>
            </a:lvl1pPr>
            <a:lvl2pPr marL="115992" indent="-115992">
              <a:lnSpc>
                <a:spcPct val="85000"/>
              </a:lnSpc>
              <a:buFont typeface="Arial" panose="020B0604020202020204" pitchFamily="34" charset="0"/>
              <a:buChar char=" "/>
              <a:defRPr sz="2300" b="0">
                <a:solidFill>
                  <a:schemeClr val="bg2"/>
                </a:solidFill>
              </a:defRPr>
            </a:lvl2pPr>
            <a:lvl3pPr marL="115992" indent="-115992">
              <a:lnSpc>
                <a:spcPct val="85000"/>
              </a:lnSpc>
              <a:buFont typeface="Arial" panose="020B0604020202020204" pitchFamily="34" charset="0"/>
              <a:buChar char=" "/>
              <a:defRPr sz="2300" b="0">
                <a:solidFill>
                  <a:schemeClr val="bg2"/>
                </a:solidFill>
              </a:defRPr>
            </a:lvl3pPr>
            <a:lvl4pPr marL="115992" indent="-115992">
              <a:lnSpc>
                <a:spcPct val="85000"/>
              </a:lnSpc>
              <a:buFont typeface="Arial" panose="020B0604020202020204" pitchFamily="34" charset="0"/>
              <a:buChar char=" "/>
              <a:defRPr sz="2300" b="0">
                <a:solidFill>
                  <a:schemeClr val="bg2"/>
                </a:solidFill>
              </a:defRPr>
            </a:lvl4pPr>
            <a:lvl5pPr marL="115992" indent="-115992">
              <a:lnSpc>
                <a:spcPct val="85000"/>
              </a:lnSpc>
              <a:buFont typeface="Arial" panose="020B0604020202020204" pitchFamily="34" charset="0"/>
              <a:buChar char=" "/>
              <a:defRPr sz="2300" b="0">
                <a:solidFill>
                  <a:schemeClr val="bg2"/>
                </a:solidFill>
              </a:defRPr>
            </a:lvl5pPr>
          </a:lstStyle>
          <a:p>
            <a:pPr lvl="0"/>
            <a:r>
              <a:rPr lang="en-US"/>
              <a:t>Click to edit Master text styles</a:t>
            </a:r>
          </a:p>
        </p:txBody>
      </p:sp>
      <p:sp>
        <p:nvSpPr>
          <p:cNvPr id="2" name="Title 1"/>
          <p:cNvSpPr>
            <a:spLocks noGrp="1"/>
          </p:cNvSpPr>
          <p:nvPr>
            <p:ph type="ctrTitle"/>
          </p:nvPr>
        </p:nvSpPr>
        <p:spPr bwMode="auto">
          <a:xfrm>
            <a:off x="1572390" y="2586360"/>
            <a:ext cx="9047154" cy="1472184"/>
          </a:xfrm>
        </p:spPr>
        <p:txBody>
          <a:bodyPr wrap="square" lIns="91521">
            <a:noAutofit/>
          </a:bodyPr>
          <a:lstStyle>
            <a:lvl1pPr algn="l">
              <a:lnSpc>
                <a:spcPct val="95000"/>
              </a:lnSpc>
              <a:defRPr sz="4400" b="0">
                <a:solidFill>
                  <a:schemeClr val="tx1"/>
                </a:solidFill>
              </a:defRPr>
            </a:lvl1pPr>
          </a:lstStyle>
          <a:p>
            <a:r>
              <a:rPr lang="en-US"/>
              <a:t>Click to edit Master title style</a:t>
            </a:r>
            <a:endParaRPr lang="en-US" dirty="0"/>
          </a:p>
        </p:txBody>
      </p:sp>
      <p:sp>
        <p:nvSpPr>
          <p:cNvPr id="2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29"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13" name="Picture 12"/>
          <p:cNvPicPr>
            <a:picLocks noChangeAspect="1"/>
          </p:cNvPicPr>
          <p:nvPr/>
        </p:nvPicPr>
        <p:blipFill>
          <a:blip r:embed="rId3"/>
          <a:stretch>
            <a:fillRect/>
          </a:stretch>
        </p:blipFill>
        <p:spPr>
          <a:xfrm>
            <a:off x="10775735" y="6494553"/>
            <a:ext cx="1042688" cy="191110"/>
          </a:xfrm>
          <a:prstGeom prst="rect">
            <a:avLst/>
          </a:prstGeom>
        </p:spPr>
      </p:pic>
      <p:pic>
        <p:nvPicPr>
          <p:cNvPr id="5" name="Picture 4"/>
          <p:cNvPicPr>
            <a:picLocks noChangeAspect="1"/>
          </p:cNvPicPr>
          <p:nvPr/>
        </p:nvPicPr>
        <p:blipFill>
          <a:blip r:embed="rId4"/>
          <a:stretch>
            <a:fillRect/>
          </a:stretch>
        </p:blipFill>
        <p:spPr>
          <a:xfrm>
            <a:off x="0" y="0"/>
            <a:ext cx="2743915" cy="2286000"/>
          </a:xfrm>
          <a:prstGeom prst="rect">
            <a:avLst/>
          </a:prstGeom>
        </p:spPr>
      </p:pic>
    </p:spTree>
    <p:extLst>
      <p:ext uri="{BB962C8B-B14F-4D97-AF65-F5344CB8AC3E}">
        <p14:creationId xmlns:p14="http://schemas.microsoft.com/office/powerpoint/2010/main" val="165247197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4" name="Title 3"/>
          <p:cNvSpPr>
            <a:spLocks noGrp="1"/>
          </p:cNvSpPr>
          <p:nvPr>
            <p:ph type="title"/>
          </p:nvPr>
        </p:nvSpPr>
        <p:spPr>
          <a:xfrm>
            <a:off x="263031" y="232384"/>
            <a:ext cx="11661637" cy="912741"/>
          </a:xfrm>
        </p:spPr>
        <p:txBody>
          <a:bodyPr wrap="square" lIns="91521">
            <a:noAutofit/>
          </a:bodyPr>
          <a:lstStyle>
            <a:lvl1pPr>
              <a:defRPr sz="3000"/>
            </a:lvl1pPr>
          </a:lstStyle>
          <a:p>
            <a:r>
              <a:rPr lang="en-US"/>
              <a:t>Click to edit Master title style</a:t>
            </a:r>
            <a:endParaRPr lang="en-US" dirty="0"/>
          </a:p>
        </p:txBody>
      </p:sp>
      <p:sp>
        <p:nvSpPr>
          <p:cNvPr id="50" name="Content Placeholder 39"/>
          <p:cNvSpPr>
            <a:spLocks noGrp="1"/>
          </p:cNvSpPr>
          <p:nvPr>
            <p:ph sz="quarter" idx="15"/>
          </p:nvPr>
        </p:nvSpPr>
        <p:spPr bwMode="gray">
          <a:xfrm>
            <a:off x="263031" y="1733423"/>
            <a:ext cx="11661637" cy="4480055"/>
          </a:xfrm>
        </p:spPr>
        <p:txBody>
          <a:bodyPr wrap="square" lIns="91521">
            <a:noAutofit/>
          </a:bodyPr>
          <a:lstStyle>
            <a:lvl1pPr marL="343205" indent="-343205">
              <a:buFont typeface="+mj-lt"/>
              <a:buAutoNum type="arabicParenR"/>
              <a:defRPr sz="2200">
                <a:solidFill>
                  <a:schemeClr val="accent1"/>
                </a:solidFill>
              </a:defRPr>
            </a:lvl1pPr>
            <a:lvl2pPr marL="572009" indent="-228804">
              <a:buClr>
                <a:schemeClr val="accent1"/>
              </a:buClr>
              <a:buFont typeface="Wingdings" panose="05000000000000000000" pitchFamily="2" charset="2"/>
              <a:buChar char="§"/>
              <a:defRPr sz="1800"/>
            </a:lvl2pPr>
            <a:lvl3pPr marL="800813" indent="-228804">
              <a:buClr>
                <a:schemeClr val="tx1">
                  <a:lumMod val="65000"/>
                  <a:lumOff val="35000"/>
                </a:schemeClr>
              </a:buClr>
              <a:buFont typeface="Wingdings" panose="05000000000000000000" pitchFamily="2" charset="2"/>
              <a:buChar char="§"/>
              <a:defRPr sz="1600"/>
            </a:lvl3pPr>
            <a:lvl4pPr marL="1029617" indent="-228804">
              <a:buClr>
                <a:schemeClr val="tx1">
                  <a:lumMod val="65000"/>
                  <a:lumOff val="35000"/>
                </a:schemeClr>
              </a:buClr>
              <a:buFont typeface="Wingdings" panose="05000000000000000000" pitchFamily="2" charset="2"/>
              <a:buChar char="§"/>
              <a:defRPr sz="1400"/>
            </a:lvl4pPr>
            <a:lvl5pPr marL="1258421" indent="-228804">
              <a:buClr>
                <a:schemeClr val="tx1">
                  <a:lumMod val="65000"/>
                  <a:lumOff val="35000"/>
                </a:schemeClr>
              </a:buClr>
              <a:buFont typeface="Wingdings" panose="05000000000000000000" pitchFamily="2" charset="2"/>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2"/>
          <p:cNvSpPr>
            <a:spLocks noGrp="1"/>
          </p:cNvSpPr>
          <p:nvPr>
            <p:ph type="body" idx="10" hasCustomPrompt="1"/>
          </p:nvPr>
        </p:nvSpPr>
        <p:spPr bwMode="gray">
          <a:xfrm>
            <a:off x="275797" y="1106419"/>
            <a:ext cx="11650795"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9"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10" name="Picture 9"/>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194032386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endParaRPr lang="en-US" dirty="0"/>
          </a:p>
        </p:txBody>
      </p:sp>
      <p:sp>
        <p:nvSpPr>
          <p:cNvPr id="48" name="Content Placeholder 3"/>
          <p:cNvSpPr>
            <a:spLocks noGrp="1"/>
          </p:cNvSpPr>
          <p:nvPr>
            <p:ph sz="quarter" idx="14"/>
          </p:nvPr>
        </p:nvSpPr>
        <p:spPr>
          <a:xfrm>
            <a:off x="263031" y="1733552"/>
            <a:ext cx="11661637"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9" name="Picture 8"/>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380083526"/>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ntent, No Subtitle, No Source">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0"/>
            <a:ext cx="11661637" cy="904795"/>
          </a:xfrm>
        </p:spPr>
        <p:txBody>
          <a:bodyPr wrap="square" lIns="91521">
            <a:noAutofit/>
          </a:bodyPr>
          <a:lstStyle>
            <a:lvl1pPr>
              <a:defRPr sz="3000"/>
            </a:lvl1pPr>
          </a:lstStyle>
          <a:p>
            <a:r>
              <a:rPr lang="en-US"/>
              <a:t>Click to edit Master title style</a:t>
            </a:r>
            <a:endParaRPr lang="en-US" dirty="0"/>
          </a:p>
        </p:txBody>
      </p:sp>
      <p:sp>
        <p:nvSpPr>
          <p:cNvPr id="48" name="Content Placeholder 3"/>
          <p:cNvSpPr>
            <a:spLocks noGrp="1"/>
          </p:cNvSpPr>
          <p:nvPr>
            <p:ph sz="quarter" idx="14"/>
          </p:nvPr>
        </p:nvSpPr>
        <p:spPr>
          <a:xfrm>
            <a:off x="263031" y="1506528"/>
            <a:ext cx="11661637" cy="4706949"/>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1"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7" name="Picture 6"/>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372674666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35" name="Content Placeholder 39"/>
          <p:cNvSpPr>
            <a:spLocks noGrp="1"/>
          </p:cNvSpPr>
          <p:nvPr>
            <p:ph sz="quarter" idx="15"/>
          </p:nvPr>
        </p:nvSpPr>
        <p:spPr bwMode="gray">
          <a:xfrm>
            <a:off x="263031" y="1733423"/>
            <a:ext cx="5716489" cy="448005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263031" y="240330"/>
            <a:ext cx="11661637" cy="904795"/>
          </a:xfrm>
        </p:spPr>
        <p:txBody>
          <a:bodyPr wrap="square" lIns="91521">
            <a:noAutofit/>
          </a:bodyPr>
          <a:lstStyle/>
          <a:p>
            <a:r>
              <a:rPr lang="en-US"/>
              <a:t>Click to edit Master title style</a:t>
            </a:r>
            <a:endParaRPr lang="en-US" dirty="0"/>
          </a:p>
        </p:txBody>
      </p:sp>
      <p:sp>
        <p:nvSpPr>
          <p:cNvPr id="83" name="Content Placeholder 3"/>
          <p:cNvSpPr>
            <a:spLocks noGrp="1"/>
          </p:cNvSpPr>
          <p:nvPr>
            <p:ph sz="quarter" idx="14"/>
          </p:nvPr>
        </p:nvSpPr>
        <p:spPr>
          <a:xfrm>
            <a:off x="6208180" y="1733423"/>
            <a:ext cx="5716489" cy="4479925"/>
          </a:xfrm>
        </p:spPr>
        <p:txBody>
          <a:bodyPr wrap="square" lIns="9152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ext Placeholder 2"/>
          <p:cNvSpPr>
            <a:spLocks noGrp="1"/>
          </p:cNvSpPr>
          <p:nvPr>
            <p:ph type="body" idx="10" hasCustomPrompt="1"/>
          </p:nvPr>
        </p:nvSpPr>
        <p:spPr bwMode="gray">
          <a:xfrm>
            <a:off x="275797" y="1106419"/>
            <a:ext cx="11652491" cy="400109"/>
          </a:xfrm>
        </p:spPr>
        <p:txBody>
          <a:bodyPr lIns="91521" tIns="45761" rIns="91521" bIns="45761" anchor="t">
            <a:noAutofit/>
          </a:bodyPr>
          <a:lstStyle>
            <a:lvl1pPr marL="0" indent="0">
              <a:spcBef>
                <a:spcPts val="0"/>
              </a:spcBef>
              <a:spcAft>
                <a:spcPts val="0"/>
              </a:spcAft>
              <a:buNone/>
              <a:defRPr sz="1800" b="0">
                <a:solidFill>
                  <a:schemeClr val="accent1"/>
                </a:solidFill>
              </a:defRPr>
            </a:lvl1pPr>
            <a:lvl2pPr marL="457608" indent="0">
              <a:buNone/>
              <a:defRPr sz="2000" b="1"/>
            </a:lvl2pPr>
            <a:lvl3pPr marL="915216" indent="0">
              <a:buNone/>
              <a:defRPr sz="1900" b="1"/>
            </a:lvl3pPr>
            <a:lvl4pPr marL="1372822" indent="0">
              <a:buNone/>
              <a:defRPr sz="1600" b="1"/>
            </a:lvl4pPr>
            <a:lvl5pPr marL="1830430" indent="0">
              <a:buNone/>
              <a:defRPr sz="1600" b="1"/>
            </a:lvl5pPr>
            <a:lvl6pPr marL="2288038" indent="0">
              <a:buNone/>
              <a:defRPr sz="1600" b="1"/>
            </a:lvl6pPr>
            <a:lvl7pPr marL="2745646" indent="0">
              <a:buNone/>
              <a:defRPr sz="1600" b="1"/>
            </a:lvl7pPr>
            <a:lvl8pPr marL="3203253" indent="0">
              <a:buNone/>
              <a:defRPr sz="1600" b="1"/>
            </a:lvl8pPr>
            <a:lvl9pPr marL="3660861" indent="0">
              <a:buNone/>
              <a:defRPr sz="1600" b="1"/>
            </a:lvl9pPr>
          </a:lstStyle>
          <a:p>
            <a:pPr lvl="0"/>
            <a:r>
              <a:rPr lang="en-US" dirty="0"/>
              <a:t>Click to edit master text styles</a:t>
            </a:r>
          </a:p>
        </p:txBody>
      </p:sp>
      <p:sp>
        <p:nvSpPr>
          <p:cNvPr id="11"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2"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pic>
        <p:nvPicPr>
          <p:cNvPr id="9" name="Picture 8"/>
          <p:cNvPicPr>
            <a:picLocks noChangeAspect="1"/>
          </p:cNvPicPr>
          <p:nvPr/>
        </p:nvPicPr>
        <p:blipFill>
          <a:blip r:embed="rId2"/>
          <a:stretch>
            <a:fillRect/>
          </a:stretch>
        </p:blipFill>
        <p:spPr>
          <a:xfrm>
            <a:off x="10775735" y="6494553"/>
            <a:ext cx="1042688" cy="191110"/>
          </a:xfrm>
          <a:prstGeom prst="rect">
            <a:avLst/>
          </a:prstGeom>
        </p:spPr>
      </p:pic>
    </p:spTree>
    <p:extLst>
      <p:ext uri="{BB962C8B-B14F-4D97-AF65-F5344CB8AC3E}">
        <p14:creationId xmlns:p14="http://schemas.microsoft.com/office/powerpoint/2010/main" val="411799551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2.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3031" y="240330"/>
            <a:ext cx="11661637" cy="904795"/>
          </a:xfrm>
          <a:prstGeom prst="rect">
            <a:avLst/>
          </a:prstGeom>
        </p:spPr>
        <p:txBody>
          <a:bodyPr vert="horz" wrap="square" lIns="91521" tIns="45761" rIns="91521" bIns="45761"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263031" y="1686768"/>
            <a:ext cx="11661637" cy="4480053"/>
          </a:xfrm>
          <a:prstGeom prst="rect">
            <a:avLst/>
          </a:prstGeom>
        </p:spPr>
        <p:txBody>
          <a:bodyPr vert="horz" wrap="square" lIns="91521" tIns="45761" rIns="91521" bIns="45761"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p:cNvSpPr>
            <a:spLocks noGrp="1"/>
          </p:cNvSpPr>
          <p:nvPr>
            <p:ph type="ftr" sz="quarter" idx="3"/>
          </p:nvPr>
        </p:nvSpPr>
        <p:spPr>
          <a:xfrm>
            <a:off x="889409" y="6472734"/>
            <a:ext cx="6540464" cy="240489"/>
          </a:xfrm>
          <a:prstGeom prst="rect">
            <a:avLst/>
          </a:prstGeom>
        </p:spPr>
        <p:txBody>
          <a:bodyPr vert="horz" wrap="square" lIns="91521" tIns="45761" rIns="91521" bIns="45761" rtlCol="0" anchor="b">
            <a:noAutofit/>
          </a:bodyPr>
          <a:lstStyle>
            <a:lvl1pPr>
              <a:defRPr lang="en-US" sz="800" smtClean="0">
                <a:solidFill>
                  <a:schemeClr val="bg2"/>
                </a:solidFill>
              </a:defRPr>
            </a:lvl1pPr>
          </a:lstStyle>
          <a:p>
            <a:endParaRPr lang="en-US"/>
          </a:p>
        </p:txBody>
      </p:sp>
      <p:sp>
        <p:nvSpPr>
          <p:cNvPr id="13"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B6B949B7-AAD9-4880-931C-FC15CE92709D}" type="slidenum">
              <a:rPr lang="en-US" smtClean="0"/>
              <a:t>‹#›</a:t>
            </a:fld>
            <a:endParaRPr lang="en-US"/>
          </a:p>
        </p:txBody>
      </p:sp>
    </p:spTree>
    <p:extLst>
      <p:ext uri="{BB962C8B-B14F-4D97-AF65-F5344CB8AC3E}">
        <p14:creationId xmlns:p14="http://schemas.microsoft.com/office/powerpoint/2010/main" val="2466889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spd="med">
    <p:fade/>
  </p:transition>
  <p:txStyles>
    <p:titleStyle>
      <a:lvl1pPr algn="l" defTabSz="915216" rtl="0" eaLnBrk="1" latinLnBrk="0" hangingPunct="1">
        <a:lnSpc>
          <a:spcPct val="80000"/>
        </a:lnSpc>
        <a:spcBef>
          <a:spcPct val="0"/>
        </a:spcBef>
        <a:buNone/>
        <a:defRPr sz="3000" b="0" kern="1200" baseline="0">
          <a:solidFill>
            <a:schemeClr val="tx1"/>
          </a:solidFill>
          <a:latin typeface="+mj-lt"/>
          <a:ea typeface="+mj-ea"/>
          <a:cs typeface="+mj-cs"/>
        </a:defRPr>
      </a:lvl1pPr>
    </p:titleStyle>
    <p:bodyStyle>
      <a:lvl1pPr marL="235159" indent="-235159" algn="l" defTabSz="915216" rtl="0" eaLnBrk="1" latinLnBrk="0" hangingPunct="1">
        <a:lnSpc>
          <a:spcPct val="95000"/>
        </a:lnSpc>
        <a:spcBef>
          <a:spcPts val="1200"/>
        </a:spcBef>
        <a:spcAft>
          <a:spcPts val="400"/>
        </a:spcAft>
        <a:buClr>
          <a:schemeClr val="accent1"/>
        </a:buClr>
        <a:buFont typeface="Wingdings" panose="05000000000000000000" pitchFamily="2" charset="2"/>
        <a:buChar char="§"/>
        <a:defRPr sz="2200" kern="1200">
          <a:solidFill>
            <a:schemeClr val="tx1"/>
          </a:solidFill>
          <a:latin typeface="+mn-lt"/>
          <a:ea typeface="+mn-ea"/>
          <a:cs typeface="+mn-cs"/>
        </a:defRPr>
      </a:lvl1pPr>
      <a:lvl2pPr marL="457608" indent="-228804" algn="l" defTabSz="915216" rtl="0" eaLnBrk="1" latinLnBrk="0" hangingPunct="1">
        <a:lnSpc>
          <a:spcPct val="90000"/>
        </a:lnSpc>
        <a:spcBef>
          <a:spcPts val="200"/>
        </a:spcBef>
        <a:spcAft>
          <a:spcPts val="400"/>
        </a:spcAft>
        <a:buClr>
          <a:schemeClr val="tx1">
            <a:lumMod val="65000"/>
            <a:lumOff val="35000"/>
          </a:schemeClr>
        </a:buClr>
        <a:buFont typeface="Wingdings" panose="05000000000000000000" pitchFamily="2" charset="2"/>
        <a:buChar char="§"/>
        <a:defRPr sz="1800" kern="1200">
          <a:solidFill>
            <a:schemeClr val="tx1"/>
          </a:solidFill>
          <a:latin typeface="+mn-lt"/>
          <a:ea typeface="+mn-ea"/>
          <a:cs typeface="+mn-cs"/>
        </a:defRPr>
      </a:lvl2pPr>
      <a:lvl3pPr marL="686412"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600" kern="1200">
          <a:solidFill>
            <a:schemeClr val="tx1"/>
          </a:solidFill>
          <a:latin typeface="+mn-lt"/>
          <a:ea typeface="+mn-ea"/>
          <a:cs typeface="+mn-cs"/>
        </a:defRPr>
      </a:lvl3pPr>
      <a:lvl4pPr marL="915216" indent="-228804" algn="l" defTabSz="915216" rtl="0" eaLnBrk="1" latinLnBrk="0" hangingPunct="1">
        <a:lnSpc>
          <a:spcPct val="85000"/>
        </a:lnSpc>
        <a:spcBef>
          <a:spcPts val="200"/>
        </a:spcBef>
        <a:spcAft>
          <a:spcPts val="4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4pPr>
      <a:lvl5pPr marL="1086818" marR="0" indent="-171603" algn="l" defTabSz="915216" rtl="0" eaLnBrk="1" fontAlgn="auto" latinLnBrk="0" hangingPunct="1">
        <a:lnSpc>
          <a:spcPct val="85000"/>
        </a:lnSpc>
        <a:spcBef>
          <a:spcPts val="200"/>
        </a:spcBef>
        <a:spcAft>
          <a:spcPts val="400"/>
        </a:spcAft>
        <a:buClr>
          <a:schemeClr val="tx1">
            <a:lumMod val="65000"/>
            <a:lumOff val="35000"/>
          </a:schemeClr>
        </a:buClr>
        <a:buSzTx/>
        <a:buFont typeface="Wingdings" panose="05000000000000000000" pitchFamily="2" charset="2"/>
        <a:buChar char="§"/>
        <a:tabLst/>
        <a:defRPr lang="en-US" sz="1200" kern="1200" dirty="0">
          <a:solidFill>
            <a:schemeClr val="tx1"/>
          </a:solidFill>
          <a:latin typeface="+mn-lt"/>
          <a:ea typeface="+mn-ea"/>
          <a:cs typeface="+mn-cs"/>
        </a:defRPr>
      </a:lvl5pPr>
      <a:lvl6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1144018" indent="-228804" algn="l" defTabSz="915216"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949B7-AAD9-4880-931C-FC15CE92709D}" type="slidenum">
              <a:rPr lang="en-US" smtClean="0"/>
              <a:t>‹#›</a:t>
            </a:fld>
            <a:endParaRPr lang="en-US"/>
          </a:p>
        </p:txBody>
      </p:sp>
    </p:spTree>
    <p:extLst>
      <p:ext uri="{BB962C8B-B14F-4D97-AF65-F5344CB8AC3E}">
        <p14:creationId xmlns:p14="http://schemas.microsoft.com/office/powerpoint/2010/main" val="284269528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ransition spd="med">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hyperlink" Target="https://www.bryanshalloway.com/" TargetMode="External"/><Relationship Id="rId1" Type="http://schemas.openxmlformats.org/officeDocument/2006/relationships/slideLayout" Target="../slideLayouts/slideLayout3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36.svg"/><Relationship Id="rId5" Type="http://schemas.openxmlformats.org/officeDocument/2006/relationships/image" Target="../media/image35.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hyperlink" Target="https://rstudio.com/resources/webinars/best-practices-for-working-with-databases/" TargetMode="External"/><Relationship Id="rId2" Type="http://schemas.openxmlformats.org/officeDocument/2006/relationships/image" Target="../media/image39.png"/><Relationship Id="rId1" Type="http://schemas.openxmlformats.org/officeDocument/2006/relationships/slideLayout" Target="../slideLayouts/slideLayout2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2.xml"/><Relationship Id="rId5" Type="http://schemas.openxmlformats.org/officeDocument/2006/relationships/hyperlink" Target="https://rstudio.com/resources/webinars/best-practices-for-working-with-databases/" TargetMode="Externa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2.xml"/><Relationship Id="rId5" Type="http://schemas.openxmlformats.org/officeDocument/2006/relationships/hyperlink" Target="https://rstudio.com/resources/webinars/best-practices-for-working-with-databases/" TargetMode="Externa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2.xml"/><Relationship Id="rId6" Type="http://schemas.openxmlformats.org/officeDocument/2006/relationships/hyperlink" Target="https://rstudio.com/resources/webinars/best-practices-for-working-with-databases/" TargetMode="External"/><Relationship Id="rId5" Type="http://schemas.openxmlformats.org/officeDocument/2006/relationships/image" Target="../media/image44.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2.xml"/><Relationship Id="rId5" Type="http://schemas.openxmlformats.org/officeDocument/2006/relationships/hyperlink" Target="https://rstudio.com/resources/webinars/best-practices-for-working-with-databases/" TargetMode="Externa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24.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db.rstudio.com/" TargetMode="Externa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8" Type="http://schemas.openxmlformats.org/officeDocument/2006/relationships/hyperlink" Target="https://tidypredict.tidymodels.org/" TargetMode="External"/><Relationship Id="rId3" Type="http://schemas.openxmlformats.org/officeDocument/2006/relationships/hyperlink" Target="https://github.com/edgararuiz/big-data-w-r" TargetMode="External"/><Relationship Id="rId7" Type="http://schemas.openxmlformats.org/officeDocument/2006/relationships/hyperlink" Target="https://corrr.tidymodels.org/" TargetMode="External"/><Relationship Id="rId12" Type="http://schemas.openxmlformats.org/officeDocument/2006/relationships/hyperlink" Target="https://www.bryanshalloway.com/" TargetMode="External"/><Relationship Id="rId2" Type="http://schemas.openxmlformats.org/officeDocument/2006/relationships/hyperlink" Target="https://rstudio.com/resources/webinars/best-practices-for-working-with-databases/" TargetMode="External"/><Relationship Id="rId1" Type="http://schemas.openxmlformats.org/officeDocument/2006/relationships/slideLayout" Target="../slideLayouts/slideLayout22.xml"/><Relationship Id="rId6" Type="http://schemas.openxmlformats.org/officeDocument/2006/relationships/hyperlink" Target="https://db.rstudio.com/" TargetMode="External"/><Relationship Id="rId11" Type="http://schemas.openxmlformats.org/officeDocument/2006/relationships/hyperlink" Target="https://r4ds.had.co.nz/" TargetMode="External"/><Relationship Id="rId5" Type="http://schemas.openxmlformats.org/officeDocument/2006/relationships/hyperlink" Target="https://rstudio.com/resources/rstudioconf-2019/databases-using-r-the-latest/" TargetMode="External"/><Relationship Id="rId10" Type="http://schemas.openxmlformats.org/officeDocument/2006/relationships/hyperlink" Target="https://therinspark.com/" TargetMode="External"/><Relationship Id="rId4" Type="http://schemas.openxmlformats.org/officeDocument/2006/relationships/hyperlink" Target="https://rstudio.com/resources/webinars/modeling-in-databases-with-r/" TargetMode="External"/><Relationship Id="rId9" Type="http://schemas.openxmlformats.org/officeDocument/2006/relationships/hyperlink" Target="https://edgararuiz.github.io/dbplo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CA44-F462-4294-A49F-9774B8358284}"/>
              </a:ext>
            </a:extLst>
          </p:cNvPr>
          <p:cNvSpPr>
            <a:spLocks noGrp="1"/>
          </p:cNvSpPr>
          <p:nvPr>
            <p:ph type="ctrTitle"/>
          </p:nvPr>
        </p:nvSpPr>
        <p:spPr/>
        <p:txBody>
          <a:bodyPr/>
          <a:lstStyle/>
          <a:p>
            <a:r>
              <a:rPr lang="en-US" dirty="0"/>
              <a:t>R as Interface for Analysis in Databases</a:t>
            </a:r>
          </a:p>
        </p:txBody>
      </p:sp>
      <p:sp>
        <p:nvSpPr>
          <p:cNvPr id="3" name="Text Placeholder 2">
            <a:extLst>
              <a:ext uri="{FF2B5EF4-FFF2-40B4-BE49-F238E27FC236}">
                <a16:creationId xmlns:a16="http://schemas.microsoft.com/office/drawing/2014/main" id="{34EFB6D2-4AB1-4578-9F56-B47B60C14D3E}"/>
              </a:ext>
            </a:extLst>
          </p:cNvPr>
          <p:cNvSpPr>
            <a:spLocks noGrp="1"/>
          </p:cNvSpPr>
          <p:nvPr>
            <p:ph type="body" sz="quarter" idx="10"/>
          </p:nvPr>
        </p:nvSpPr>
        <p:spPr/>
        <p:txBody>
          <a:bodyPr/>
          <a:lstStyle/>
          <a:p>
            <a:pPr>
              <a:lnSpc>
                <a:spcPct val="100000"/>
              </a:lnSpc>
              <a:spcBef>
                <a:spcPts val="0"/>
              </a:spcBef>
              <a:spcAft>
                <a:spcPts val="0"/>
              </a:spcAft>
              <a:buNone/>
            </a:pPr>
            <a:r>
              <a:rPr lang="en-US" dirty="0">
                <a:solidFill>
                  <a:schemeClr val="tx1"/>
                </a:solidFill>
              </a:rPr>
              <a:t>2020-09-01</a:t>
            </a:r>
          </a:p>
          <a:p>
            <a:pPr>
              <a:lnSpc>
                <a:spcPct val="100000"/>
              </a:lnSpc>
              <a:spcBef>
                <a:spcPts val="0"/>
              </a:spcBef>
              <a:spcAft>
                <a:spcPts val="0"/>
              </a:spcAft>
              <a:buNone/>
            </a:pPr>
            <a:r>
              <a:rPr lang="en-US" dirty="0">
                <a:solidFill>
                  <a:schemeClr val="tx1"/>
                </a:solidFill>
              </a:rPr>
              <a:t>Data Scientist at NetApp</a:t>
            </a:r>
          </a:p>
          <a:p>
            <a:pPr>
              <a:lnSpc>
                <a:spcPct val="100000"/>
              </a:lnSpc>
              <a:spcBef>
                <a:spcPts val="0"/>
              </a:spcBef>
              <a:spcAft>
                <a:spcPts val="0"/>
              </a:spcAft>
              <a:buNone/>
            </a:pPr>
            <a:r>
              <a:rPr lang="en-US" dirty="0">
                <a:solidFill>
                  <a:schemeClr val="tx1"/>
                </a:solidFill>
              </a:rPr>
              <a:t>Bryan Shalloway</a:t>
            </a:r>
          </a:p>
          <a:p>
            <a:pPr>
              <a:lnSpc>
                <a:spcPct val="100000"/>
              </a:lnSpc>
              <a:spcBef>
                <a:spcPts val="0"/>
              </a:spcBef>
              <a:spcAft>
                <a:spcPts val="0"/>
              </a:spcAft>
              <a:buNone/>
            </a:pPr>
            <a:r>
              <a:rPr lang="en-US" dirty="0">
                <a:solidFill>
                  <a:schemeClr val="tx1"/>
                </a:solidFill>
              </a:rPr>
              <a:t>@brshallo</a:t>
            </a:r>
          </a:p>
          <a:p>
            <a:pPr>
              <a:lnSpc>
                <a:spcPct val="100000"/>
              </a:lnSpc>
              <a:spcBef>
                <a:spcPts val="0"/>
              </a:spcBef>
              <a:spcAft>
                <a:spcPts val="0"/>
              </a:spcAft>
              <a:buNone/>
            </a:pPr>
            <a:endParaRPr lang="en-US" dirty="0">
              <a:solidFill>
                <a:schemeClr val="tx1"/>
              </a:solidFill>
            </a:endParaRPr>
          </a:p>
          <a:p>
            <a:pPr>
              <a:lnSpc>
                <a:spcPct val="100000"/>
              </a:lnSpc>
              <a:spcBef>
                <a:spcPts val="0"/>
              </a:spcBef>
              <a:spcAft>
                <a:spcPts val="0"/>
              </a:spcAft>
              <a:buNone/>
            </a:pPr>
            <a:r>
              <a:rPr lang="en-US" dirty="0">
                <a:hlinkClick r:id="rId2"/>
              </a:rPr>
              <a:t>www.bryanshalloway.com/</a:t>
            </a:r>
            <a:endParaRPr lang="en-US" dirty="0">
              <a:solidFill>
                <a:schemeClr val="tx1"/>
              </a:solidFill>
            </a:endParaRPr>
          </a:p>
          <a:p>
            <a:pPr>
              <a:buNone/>
            </a:pPr>
            <a:endParaRPr lang="en-US" dirty="0">
              <a:solidFill>
                <a:schemeClr val="tx1"/>
              </a:solidFill>
            </a:endParaRPr>
          </a:p>
          <a:p>
            <a:pPr>
              <a:buNone/>
            </a:pPr>
            <a:endParaRPr lang="en-US" dirty="0">
              <a:solidFill>
                <a:schemeClr val="tx1"/>
              </a:solidFill>
            </a:endParaRPr>
          </a:p>
        </p:txBody>
      </p:sp>
      <p:pic>
        <p:nvPicPr>
          <p:cNvPr id="6" name="Picture 5" descr="Image result for linkedin png">
            <a:extLst>
              <a:ext uri="{FF2B5EF4-FFF2-40B4-BE49-F238E27FC236}">
                <a16:creationId xmlns:a16="http://schemas.microsoft.com/office/drawing/2014/main" id="{61FEF5BE-863D-4496-A238-CD6C404F2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675" y="488048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5013C554-ADE8-4E21-84BB-7A6E206D3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674" y="5357367"/>
            <a:ext cx="437515" cy="437515"/>
          </a:xfrm>
          <a:prstGeom prst="rect">
            <a:avLst/>
          </a:prstGeom>
        </p:spPr>
      </p:pic>
      <p:pic>
        <p:nvPicPr>
          <p:cNvPr id="1026" name="Picture 2" descr="Twitter icon">
            <a:extLst>
              <a:ext uri="{FF2B5EF4-FFF2-40B4-BE49-F238E27FC236}">
                <a16:creationId xmlns:a16="http://schemas.microsoft.com/office/drawing/2014/main" id="{6AAA81E0-CFB7-41BD-B302-CF52AB11C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4870" y="5276723"/>
            <a:ext cx="579120" cy="579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dyverse">
            <a:extLst>
              <a:ext uri="{FF2B5EF4-FFF2-40B4-BE49-F238E27FC236}">
                <a16:creationId xmlns:a16="http://schemas.microsoft.com/office/drawing/2014/main" id="{F3434868-0239-4A1C-B45D-2FF69EDC63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0540" y="378622"/>
            <a:ext cx="2069472" cy="2389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 R Programming In 5 min -">
            <a:extLst>
              <a:ext uri="{FF2B5EF4-FFF2-40B4-BE49-F238E27FC236}">
                <a16:creationId xmlns:a16="http://schemas.microsoft.com/office/drawing/2014/main" id="{8CCC35A7-1E31-49AC-9BC0-186994187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9946" y="379536"/>
            <a:ext cx="2593728" cy="20097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Use All The Different JOINs in SQL | by Connor Finnegan | Medium">
            <a:extLst>
              <a:ext uri="{FF2B5EF4-FFF2-40B4-BE49-F238E27FC236}">
                <a16:creationId xmlns:a16="http://schemas.microsoft.com/office/drawing/2014/main" id="{A3918543-0EE3-437A-B706-150CC7D7E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6311" y="118472"/>
            <a:ext cx="3735485" cy="2801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12635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FAB3-703F-412B-B265-9C8C968804FD}"/>
              </a:ext>
            </a:extLst>
          </p:cNvPr>
          <p:cNvSpPr>
            <a:spLocks noGrp="1"/>
          </p:cNvSpPr>
          <p:nvPr>
            <p:ph type="title"/>
          </p:nvPr>
        </p:nvSpPr>
        <p:spPr/>
        <p:txBody>
          <a:bodyPr/>
          <a:lstStyle/>
          <a:p>
            <a:r>
              <a:rPr lang="en-US" dirty="0"/>
              <a:t>Some things about R</a:t>
            </a:r>
          </a:p>
        </p:txBody>
      </p:sp>
      <p:sp>
        <p:nvSpPr>
          <p:cNvPr id="4" name="Text Placeholder 3">
            <a:extLst>
              <a:ext uri="{FF2B5EF4-FFF2-40B4-BE49-F238E27FC236}">
                <a16:creationId xmlns:a16="http://schemas.microsoft.com/office/drawing/2014/main" id="{5834704D-22FA-4513-86B5-1457D9B750C2}"/>
              </a:ext>
            </a:extLst>
          </p:cNvPr>
          <p:cNvSpPr>
            <a:spLocks noGrp="1"/>
          </p:cNvSpPr>
          <p:nvPr>
            <p:ph type="body" idx="10"/>
          </p:nvPr>
        </p:nvSpPr>
        <p:spPr/>
        <p:txBody>
          <a:bodyPr/>
          <a:lstStyle/>
          <a:p>
            <a:endParaRPr lang="en-US" dirty="0"/>
          </a:p>
        </p:txBody>
      </p:sp>
      <p:sp>
        <p:nvSpPr>
          <p:cNvPr id="17" name="TextBox 16">
            <a:extLst>
              <a:ext uri="{FF2B5EF4-FFF2-40B4-BE49-F238E27FC236}">
                <a16:creationId xmlns:a16="http://schemas.microsoft.com/office/drawing/2014/main" id="{5B895A6F-4F1E-4BF0-8839-EDA46F114622}"/>
              </a:ext>
            </a:extLst>
          </p:cNvPr>
          <p:cNvSpPr txBox="1"/>
          <p:nvPr/>
        </p:nvSpPr>
        <p:spPr>
          <a:xfrm>
            <a:off x="1230411" y="2761326"/>
            <a:ext cx="9666157" cy="667675"/>
          </a:xfrm>
          <a:prstGeom prst="rect">
            <a:avLst/>
          </a:prstGeom>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endParaRPr lang="en-US" sz="1400" dirty="0" err="1">
              <a:solidFill>
                <a:sysClr val="windowText" lastClr="000000"/>
              </a:solidFill>
            </a:endParaRPr>
          </a:p>
        </p:txBody>
      </p:sp>
      <p:grpSp>
        <p:nvGrpSpPr>
          <p:cNvPr id="25" name="Group 24">
            <a:extLst>
              <a:ext uri="{FF2B5EF4-FFF2-40B4-BE49-F238E27FC236}">
                <a16:creationId xmlns:a16="http://schemas.microsoft.com/office/drawing/2014/main" id="{6627A01A-0F37-48E2-9586-EBC7C69F1B29}"/>
              </a:ext>
            </a:extLst>
          </p:cNvPr>
          <p:cNvGrpSpPr/>
          <p:nvPr/>
        </p:nvGrpSpPr>
        <p:grpSpPr>
          <a:xfrm>
            <a:off x="1505163" y="2388475"/>
            <a:ext cx="10219586" cy="934839"/>
            <a:chOff x="1503575" y="2388474"/>
            <a:chExt cx="10219586" cy="934839"/>
          </a:xfrm>
        </p:grpSpPr>
        <p:grpSp>
          <p:nvGrpSpPr>
            <p:cNvPr id="19" name="Group 18">
              <a:extLst>
                <a:ext uri="{FF2B5EF4-FFF2-40B4-BE49-F238E27FC236}">
                  <a16:creationId xmlns:a16="http://schemas.microsoft.com/office/drawing/2014/main" id="{777B0E39-63E4-48C0-BB77-D62BBB7FE2C9}"/>
                </a:ext>
              </a:extLst>
            </p:cNvPr>
            <p:cNvGrpSpPr/>
            <p:nvPr/>
          </p:nvGrpSpPr>
          <p:grpSpPr>
            <a:xfrm>
              <a:off x="1503575" y="2528034"/>
              <a:ext cx="1949777" cy="795279"/>
              <a:chOff x="1503575" y="2528034"/>
              <a:chExt cx="1949777" cy="795279"/>
            </a:xfrm>
          </p:grpSpPr>
          <p:sp>
            <p:nvSpPr>
              <p:cNvPr id="28" name="Rectangle 27">
                <a:extLst>
                  <a:ext uri="{FF2B5EF4-FFF2-40B4-BE49-F238E27FC236}">
                    <a16:creationId xmlns:a16="http://schemas.microsoft.com/office/drawing/2014/main" id="{E9A0C3A7-98BE-490D-9B3A-ECF9993585BD}"/>
                  </a:ext>
                </a:extLst>
              </p:cNvPr>
              <p:cNvSpPr/>
              <p:nvPr/>
            </p:nvSpPr>
            <p:spPr>
              <a:xfrm>
                <a:off x="1849224" y="2528034"/>
                <a:ext cx="141402" cy="121844"/>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9" name="Rectangle 28">
                <a:extLst>
                  <a:ext uri="{FF2B5EF4-FFF2-40B4-BE49-F238E27FC236}">
                    <a16:creationId xmlns:a16="http://schemas.microsoft.com/office/drawing/2014/main" id="{9A84B982-65E3-434D-A936-151847BBF078}"/>
                  </a:ext>
                </a:extLst>
              </p:cNvPr>
              <p:cNvSpPr/>
              <p:nvPr/>
            </p:nvSpPr>
            <p:spPr>
              <a:xfrm>
                <a:off x="3311950" y="2858207"/>
                <a:ext cx="141402" cy="121844"/>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0" name="Rectangle 29">
                <a:extLst>
                  <a:ext uri="{FF2B5EF4-FFF2-40B4-BE49-F238E27FC236}">
                    <a16:creationId xmlns:a16="http://schemas.microsoft.com/office/drawing/2014/main" id="{E8AC278B-4DA1-41AE-B961-B0248B6186E2}"/>
                  </a:ext>
                </a:extLst>
              </p:cNvPr>
              <p:cNvSpPr/>
              <p:nvPr/>
            </p:nvSpPr>
            <p:spPr>
              <a:xfrm>
                <a:off x="1503575" y="2883169"/>
                <a:ext cx="141402" cy="121844"/>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1" name="Rectangle 30">
                <a:extLst>
                  <a:ext uri="{FF2B5EF4-FFF2-40B4-BE49-F238E27FC236}">
                    <a16:creationId xmlns:a16="http://schemas.microsoft.com/office/drawing/2014/main" id="{7F3CC13E-FA3B-43A1-9A2F-1B49785F5F26}"/>
                  </a:ext>
                </a:extLst>
              </p:cNvPr>
              <p:cNvSpPr/>
              <p:nvPr/>
            </p:nvSpPr>
            <p:spPr>
              <a:xfrm>
                <a:off x="1503575" y="3201469"/>
                <a:ext cx="141402" cy="121844"/>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
          <p:nvSpPr>
            <p:cNvPr id="21" name="TextBox 20">
              <a:extLst>
                <a:ext uri="{FF2B5EF4-FFF2-40B4-BE49-F238E27FC236}">
                  <a16:creationId xmlns:a16="http://schemas.microsoft.com/office/drawing/2014/main" id="{211161DB-AC3E-4FD1-84D0-5B4FEA80F381}"/>
                </a:ext>
              </a:extLst>
            </p:cNvPr>
            <p:cNvSpPr txBox="1"/>
            <p:nvPr/>
          </p:nvSpPr>
          <p:spPr>
            <a:xfrm>
              <a:off x="5421981" y="2388474"/>
              <a:ext cx="6301180" cy="471561"/>
            </a:xfrm>
            <a:prstGeom prst="rect">
              <a:avLst/>
            </a:prstGeom>
            <a:ln>
              <a:noFill/>
            </a:ln>
          </p:spPr>
          <p:style>
            <a:lnRef idx="2">
              <a:schemeClr val="accent5"/>
            </a:lnRef>
            <a:fillRef idx="1">
              <a:schemeClr val="lt1"/>
            </a:fillRef>
            <a:effectRef idx="0">
              <a:schemeClr val="accent5"/>
            </a:effectRef>
            <a:fontRef idx="minor">
              <a:schemeClr val="dk1"/>
            </a:fontRef>
          </p:style>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800" b="1" dirty="0">
                  <a:solidFill>
                    <a:srgbClr val="C00000"/>
                  </a:solidFill>
                </a:rPr>
                <a:t>“.”</a:t>
              </a:r>
              <a:r>
                <a:rPr lang="en-US" sz="1800" b="1" i="1" dirty="0">
                  <a:solidFill>
                    <a:srgbClr val="C00000"/>
                  </a:solidFill>
                </a:rPr>
                <a:t>  can just be another character in a name…</a:t>
              </a:r>
            </a:p>
          </p:txBody>
        </p:sp>
      </p:grpSp>
      <p:grpSp>
        <p:nvGrpSpPr>
          <p:cNvPr id="32" name="Group 31">
            <a:extLst>
              <a:ext uri="{FF2B5EF4-FFF2-40B4-BE49-F238E27FC236}">
                <a16:creationId xmlns:a16="http://schemas.microsoft.com/office/drawing/2014/main" id="{41C92FD7-65AA-4A22-B38A-B00A87A6B0DB}"/>
              </a:ext>
            </a:extLst>
          </p:cNvPr>
          <p:cNvGrpSpPr/>
          <p:nvPr/>
        </p:nvGrpSpPr>
        <p:grpSpPr>
          <a:xfrm>
            <a:off x="1727498" y="2000645"/>
            <a:ext cx="9967403" cy="1265222"/>
            <a:chOff x="1725909" y="2000645"/>
            <a:chExt cx="9967403" cy="1265222"/>
          </a:xfrm>
        </p:grpSpPr>
        <p:grpSp>
          <p:nvGrpSpPr>
            <p:cNvPr id="27" name="Group 26">
              <a:extLst>
                <a:ext uri="{FF2B5EF4-FFF2-40B4-BE49-F238E27FC236}">
                  <a16:creationId xmlns:a16="http://schemas.microsoft.com/office/drawing/2014/main" id="{7D174BBA-2877-4BA2-9A62-9A7D727C28CF}"/>
                </a:ext>
              </a:extLst>
            </p:cNvPr>
            <p:cNvGrpSpPr/>
            <p:nvPr/>
          </p:nvGrpSpPr>
          <p:grpSpPr>
            <a:xfrm>
              <a:off x="1725909" y="2000645"/>
              <a:ext cx="1596804" cy="670119"/>
              <a:chOff x="594693" y="1991704"/>
              <a:chExt cx="1596804" cy="670119"/>
            </a:xfrm>
          </p:grpSpPr>
          <p:sp>
            <p:nvSpPr>
              <p:cNvPr id="10" name="Rectangle 9">
                <a:extLst>
                  <a:ext uri="{FF2B5EF4-FFF2-40B4-BE49-F238E27FC236}">
                    <a16:creationId xmlns:a16="http://schemas.microsoft.com/office/drawing/2014/main" id="{EB79222D-BD1C-46BC-8659-60BF9FFF74F2}"/>
                  </a:ext>
                </a:extLst>
              </p:cNvPr>
              <p:cNvSpPr/>
              <p:nvPr/>
            </p:nvSpPr>
            <p:spPr>
              <a:xfrm>
                <a:off x="594693" y="1991704"/>
                <a:ext cx="448537" cy="37322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3" name="Rectangle 32">
                <a:extLst>
                  <a:ext uri="{FF2B5EF4-FFF2-40B4-BE49-F238E27FC236}">
                    <a16:creationId xmlns:a16="http://schemas.microsoft.com/office/drawing/2014/main" id="{9DCB527E-7A76-4DCB-9751-ADB8A7E39D7E}"/>
                  </a:ext>
                </a:extLst>
              </p:cNvPr>
              <p:cNvSpPr/>
              <p:nvPr/>
            </p:nvSpPr>
            <p:spPr>
              <a:xfrm>
                <a:off x="1742960" y="2288597"/>
                <a:ext cx="448537" cy="37322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
          <p:nvSpPr>
            <p:cNvPr id="38" name="TextBox 37">
              <a:extLst>
                <a:ext uri="{FF2B5EF4-FFF2-40B4-BE49-F238E27FC236}">
                  <a16:creationId xmlns:a16="http://schemas.microsoft.com/office/drawing/2014/main" id="{BD5E0CDF-14D7-4760-8758-1A9702F16E73}"/>
                </a:ext>
              </a:extLst>
            </p:cNvPr>
            <p:cNvSpPr txBox="1"/>
            <p:nvPr/>
          </p:nvSpPr>
          <p:spPr>
            <a:xfrm>
              <a:off x="5392132" y="2794306"/>
              <a:ext cx="6301180" cy="471561"/>
            </a:xfrm>
            <a:prstGeom prst="rect">
              <a:avLst/>
            </a:prstGeom>
            <a:ln>
              <a:noFill/>
            </a:ln>
          </p:spPr>
          <p:style>
            <a:lnRef idx="2">
              <a:schemeClr val="accent5"/>
            </a:lnRef>
            <a:fillRef idx="1">
              <a:schemeClr val="lt1"/>
            </a:fillRef>
            <a:effectRef idx="0">
              <a:schemeClr val="accent5"/>
            </a:effectRef>
            <a:fontRef idx="minor">
              <a:schemeClr val="dk1"/>
            </a:fontRef>
          </p:style>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800" b="1" dirty="0">
                  <a:solidFill>
                    <a:srgbClr val="C00000"/>
                  </a:solidFill>
                  <a:latin typeface="Lucida Console" panose="020B0609040504020204" pitchFamily="49" charset="0"/>
                </a:rPr>
                <a:t>“%&gt;%”</a:t>
              </a:r>
              <a:r>
                <a:rPr lang="en-US" sz="1800" b="1" i="1" dirty="0">
                  <a:solidFill>
                    <a:srgbClr val="C00000"/>
                  </a:solidFill>
                  <a:latin typeface="Lucida Console" panose="020B0609040504020204" pitchFamily="49" charset="0"/>
                </a:rPr>
                <a:t> </a:t>
              </a:r>
              <a:r>
                <a:rPr lang="en-US" sz="1800" b="1" i="1" dirty="0">
                  <a:solidFill>
                    <a:srgbClr val="C00000"/>
                  </a:solidFill>
                </a:rPr>
                <a:t>are R’s pipes… i.e. “and then”</a:t>
              </a:r>
            </a:p>
          </p:txBody>
        </p:sp>
      </p:grpSp>
      <p:grpSp>
        <p:nvGrpSpPr>
          <p:cNvPr id="34" name="Group 33">
            <a:extLst>
              <a:ext uri="{FF2B5EF4-FFF2-40B4-BE49-F238E27FC236}">
                <a16:creationId xmlns:a16="http://schemas.microsoft.com/office/drawing/2014/main" id="{DD56B453-A6C3-44A3-8403-E70D0036C4A9}"/>
              </a:ext>
            </a:extLst>
          </p:cNvPr>
          <p:cNvGrpSpPr/>
          <p:nvPr/>
        </p:nvGrpSpPr>
        <p:grpSpPr>
          <a:xfrm>
            <a:off x="666497" y="1942536"/>
            <a:ext cx="11256655" cy="471561"/>
            <a:chOff x="664908" y="1942535"/>
            <a:chExt cx="11256655" cy="471561"/>
          </a:xfrm>
        </p:grpSpPr>
        <p:sp>
          <p:nvSpPr>
            <p:cNvPr id="37" name="Rectangle 36">
              <a:extLst>
                <a:ext uri="{FF2B5EF4-FFF2-40B4-BE49-F238E27FC236}">
                  <a16:creationId xmlns:a16="http://schemas.microsoft.com/office/drawing/2014/main" id="{C95248D2-84F1-4692-ADDF-44BCEA60278A}"/>
                </a:ext>
              </a:extLst>
            </p:cNvPr>
            <p:cNvSpPr/>
            <p:nvPr/>
          </p:nvSpPr>
          <p:spPr>
            <a:xfrm>
              <a:off x="664908" y="1991703"/>
              <a:ext cx="448537" cy="37322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0" name="TextBox 39">
              <a:extLst>
                <a:ext uri="{FF2B5EF4-FFF2-40B4-BE49-F238E27FC236}">
                  <a16:creationId xmlns:a16="http://schemas.microsoft.com/office/drawing/2014/main" id="{A2A68608-EF8F-4178-B9F1-244049098232}"/>
                </a:ext>
              </a:extLst>
            </p:cNvPr>
            <p:cNvSpPr txBox="1"/>
            <p:nvPr/>
          </p:nvSpPr>
          <p:spPr>
            <a:xfrm>
              <a:off x="5421981" y="1942535"/>
              <a:ext cx="6499582" cy="471561"/>
            </a:xfrm>
            <a:prstGeom prst="rect">
              <a:avLst/>
            </a:prstGeom>
            <a:ln>
              <a:noFill/>
            </a:ln>
          </p:spPr>
          <p:style>
            <a:lnRef idx="2">
              <a:schemeClr val="accent5"/>
            </a:lnRef>
            <a:fillRef idx="1">
              <a:schemeClr val="lt1"/>
            </a:fillRef>
            <a:effectRef idx="0">
              <a:schemeClr val="accent5"/>
            </a:effectRef>
            <a:fontRef idx="minor">
              <a:schemeClr val="dk1"/>
            </a:fontRef>
          </p:style>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800" b="1" dirty="0">
                  <a:solidFill>
                    <a:srgbClr val="C00000"/>
                  </a:solidFill>
                  <a:latin typeface="Lucida Console" panose="020B0609040504020204" pitchFamily="49" charset="0"/>
                </a:rPr>
                <a:t>“&lt;-”</a:t>
              </a:r>
              <a:r>
                <a:rPr lang="en-US" sz="1800" b="1" dirty="0">
                  <a:solidFill>
                    <a:srgbClr val="C00000"/>
                  </a:solidFill>
                </a:rPr>
                <a:t>  </a:t>
              </a:r>
              <a:r>
                <a:rPr lang="en-US" sz="1800" b="1" i="1" dirty="0">
                  <a:solidFill>
                    <a:srgbClr val="C00000"/>
                  </a:solidFill>
                </a:rPr>
                <a:t>is R’s assignment operator… (“=“ also works)</a:t>
              </a:r>
            </a:p>
          </p:txBody>
        </p:sp>
      </p:grpSp>
      <p:sp>
        <p:nvSpPr>
          <p:cNvPr id="23" name="TextBox 22">
            <a:extLst>
              <a:ext uri="{FF2B5EF4-FFF2-40B4-BE49-F238E27FC236}">
                <a16:creationId xmlns:a16="http://schemas.microsoft.com/office/drawing/2014/main" id="{0D881B01-5AA6-47D4-A57E-D39E623E7DFC}"/>
              </a:ext>
            </a:extLst>
          </p:cNvPr>
          <p:cNvSpPr txBox="1"/>
          <p:nvPr/>
        </p:nvSpPr>
        <p:spPr>
          <a:xfrm>
            <a:off x="-69106" y="2042587"/>
            <a:ext cx="12237395" cy="322343"/>
          </a:xfrm>
          <a:prstGeom prst="rect">
            <a:avLst/>
          </a:prstGeom>
        </p:spPr>
        <p:txBody>
          <a:bodyPr vert="horz" wrap="square" lIns="91440" tIns="45720" rIns="91440" bIns="45720" rtlCol="0" anchor="t">
            <a:noAutofit/>
          </a:bodyPr>
          <a:lstStyle/>
          <a:p>
            <a:pPr defTabSz="914400">
              <a:spcBef>
                <a:spcPts val="400"/>
              </a:spcBef>
              <a:spcAft>
                <a:spcPts val="200"/>
              </a:spcAft>
              <a:buClr>
                <a:schemeClr val="accent1"/>
              </a:buClr>
            </a:pPr>
            <a:r>
              <a:rPr lang="en-US" sz="1600" dirty="0">
                <a:solidFill>
                  <a:sysClr val="windowText" lastClr="000000"/>
                </a:solidFill>
                <a:latin typeface="Lucida Console" panose="020B0609040504020204" pitchFamily="49" charset="0"/>
              </a:rPr>
              <a:t>Iris2 &lt;- iris %&gt;% </a:t>
            </a:r>
          </a:p>
          <a:p>
            <a:pPr defTabSz="914400">
              <a:spcBef>
                <a:spcPts val="400"/>
              </a:spcBef>
              <a:spcAft>
                <a:spcPts val="200"/>
              </a:spcAft>
              <a:buClr>
                <a:schemeClr val="accent1"/>
              </a:buClr>
            </a:pPr>
            <a:r>
              <a:rPr lang="en-US" sz="1600" dirty="0">
                <a:solidFill>
                  <a:sysClr val="windowText" lastClr="000000"/>
                </a:solidFill>
                <a:latin typeface="Lucida Console" panose="020B0609040504020204" pitchFamily="49" charset="0"/>
              </a:rPr>
              <a:t>  select(-</a:t>
            </a:r>
            <a:r>
              <a:rPr lang="en-US" sz="1600" dirty="0" err="1">
                <a:solidFill>
                  <a:sysClr val="windowText" lastClr="000000"/>
                </a:solidFill>
                <a:latin typeface="Lucida Console" panose="020B0609040504020204" pitchFamily="49" charset="0"/>
              </a:rPr>
              <a:t>Sepal.Length</a:t>
            </a:r>
            <a:r>
              <a:rPr lang="en-US" sz="1600" dirty="0">
                <a:solidFill>
                  <a:sysClr val="windowText" lastClr="000000"/>
                </a:solidFill>
                <a:latin typeface="Lucida Console" panose="020B0609040504020204" pitchFamily="49" charset="0"/>
              </a:rPr>
              <a:t>) %&gt;% </a:t>
            </a:r>
          </a:p>
          <a:p>
            <a:pPr defTabSz="914400">
              <a:spcBef>
                <a:spcPts val="400"/>
              </a:spcBef>
              <a:spcAft>
                <a:spcPts val="200"/>
              </a:spcAft>
              <a:buClr>
                <a:schemeClr val="accent1"/>
              </a:buClr>
            </a:pPr>
            <a:r>
              <a:rPr lang="en-US" sz="1600" dirty="0">
                <a:solidFill>
                  <a:sysClr val="windowText" lastClr="000000"/>
                </a:solidFill>
                <a:latin typeface="Lucida Console" panose="020B0609040504020204" pitchFamily="49" charset="0"/>
              </a:rPr>
              <a:t>  </a:t>
            </a:r>
            <a:r>
              <a:rPr lang="en-US" sz="1600" dirty="0" err="1">
                <a:solidFill>
                  <a:sysClr val="windowText" lastClr="000000"/>
                </a:solidFill>
                <a:latin typeface="Lucida Console" panose="020B0609040504020204" pitchFamily="49" charset="0"/>
              </a:rPr>
              <a:t>mutate_if</a:t>
            </a:r>
            <a:r>
              <a:rPr lang="en-US" sz="1600" dirty="0">
                <a:solidFill>
                  <a:sysClr val="windowText" lastClr="000000"/>
                </a:solidFill>
                <a:latin typeface="Lucida Console" panose="020B0609040504020204" pitchFamily="49" charset="0"/>
              </a:rPr>
              <a:t>(.predicate = </a:t>
            </a:r>
            <a:r>
              <a:rPr lang="en-US" sz="1600" dirty="0" err="1">
                <a:solidFill>
                  <a:sysClr val="windowText" lastClr="000000"/>
                </a:solidFill>
                <a:latin typeface="Lucida Console" panose="020B0609040504020204" pitchFamily="49" charset="0"/>
              </a:rPr>
              <a:t>is.numeric</a:t>
            </a:r>
            <a:r>
              <a:rPr lang="en-US" sz="1600" dirty="0">
                <a:solidFill>
                  <a:sysClr val="windowText" lastClr="000000"/>
                </a:solidFill>
                <a:latin typeface="Lucida Console" panose="020B0609040504020204" pitchFamily="49" charset="0"/>
              </a:rPr>
              <a:t>, </a:t>
            </a:r>
          </a:p>
          <a:p>
            <a:pPr defTabSz="914400">
              <a:spcBef>
                <a:spcPts val="400"/>
              </a:spcBef>
              <a:spcAft>
                <a:spcPts val="200"/>
              </a:spcAft>
              <a:buClr>
                <a:schemeClr val="accent1"/>
              </a:buClr>
            </a:pPr>
            <a:r>
              <a:rPr lang="en-US" sz="1600" dirty="0">
                <a:solidFill>
                  <a:sysClr val="windowText" lastClr="000000"/>
                </a:solidFill>
                <a:latin typeface="Lucida Console" panose="020B0609040504020204" pitchFamily="49" charset="0"/>
              </a:rPr>
              <a:t>            .funs = log)</a:t>
            </a:r>
            <a:endParaRPr lang="en-US" sz="1600" dirty="0" err="1">
              <a:solidFill>
                <a:sysClr val="windowText" lastClr="000000"/>
              </a:solidFill>
              <a:latin typeface="Lucida Console" panose="020B0609040504020204" pitchFamily="49" charset="0"/>
            </a:endParaRPr>
          </a:p>
        </p:txBody>
      </p:sp>
      <p:pic>
        <p:nvPicPr>
          <p:cNvPr id="43" name="Picture 2" descr="http://r4ds.had.co.nz/diagrams/data-science.png">
            <a:extLst>
              <a:ext uri="{FF2B5EF4-FFF2-40B4-BE49-F238E27FC236}">
                <a16:creationId xmlns:a16="http://schemas.microsoft.com/office/drawing/2014/main" id="{BD2C1D76-0547-48C6-A914-8CE4D46A8D1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798772" y="116208"/>
            <a:ext cx="1896128" cy="140813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72ED54-0940-4400-ABE3-B8C85B9D4455}"/>
              </a:ext>
            </a:extLst>
          </p:cNvPr>
          <p:cNvGrpSpPr/>
          <p:nvPr/>
        </p:nvGrpSpPr>
        <p:grpSpPr>
          <a:xfrm>
            <a:off x="5393720" y="3331254"/>
            <a:ext cx="3502608" cy="496660"/>
            <a:chOff x="5392132" y="3331254"/>
            <a:chExt cx="3502608" cy="496660"/>
          </a:xfrm>
        </p:grpSpPr>
        <p:sp>
          <p:nvSpPr>
            <p:cNvPr id="26" name="Rectangle 25">
              <a:extLst>
                <a:ext uri="{FF2B5EF4-FFF2-40B4-BE49-F238E27FC236}">
                  <a16:creationId xmlns:a16="http://schemas.microsoft.com/office/drawing/2014/main" id="{1D19E509-5115-420B-B80C-50B897C352B2}"/>
                </a:ext>
              </a:extLst>
            </p:cNvPr>
            <p:cNvSpPr/>
            <p:nvPr/>
          </p:nvSpPr>
          <p:spPr>
            <a:xfrm>
              <a:off x="8542722" y="3375588"/>
              <a:ext cx="352018" cy="287945"/>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4" name="TextBox 23">
              <a:extLst>
                <a:ext uri="{FF2B5EF4-FFF2-40B4-BE49-F238E27FC236}">
                  <a16:creationId xmlns:a16="http://schemas.microsoft.com/office/drawing/2014/main" id="{2AEAA256-1002-4261-A358-A78D63C4A5AB}"/>
                </a:ext>
              </a:extLst>
            </p:cNvPr>
            <p:cNvSpPr txBox="1"/>
            <p:nvPr/>
          </p:nvSpPr>
          <p:spPr>
            <a:xfrm>
              <a:off x="5392132" y="3356353"/>
              <a:ext cx="3033849" cy="471561"/>
            </a:xfrm>
            <a:prstGeom prst="rect">
              <a:avLst/>
            </a:prstGeom>
            <a:ln>
              <a:noFill/>
            </a:ln>
          </p:spPr>
          <p:style>
            <a:lnRef idx="2">
              <a:schemeClr val="accent5"/>
            </a:lnRef>
            <a:fillRef idx="1">
              <a:schemeClr val="lt1"/>
            </a:fillRef>
            <a:effectRef idx="0">
              <a:schemeClr val="accent5"/>
            </a:effectRef>
            <a:fontRef idx="minor">
              <a:schemeClr val="dk1"/>
            </a:fontRef>
          </p:style>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800" b="1" i="1" dirty="0">
                  <a:solidFill>
                    <a:srgbClr val="C00000"/>
                  </a:solidFill>
                </a:rPr>
                <a:t>For ggplot2 “pipes” are…</a:t>
              </a:r>
              <a:endParaRPr lang="en-US" sz="1800" b="1" i="1" dirty="0">
                <a:solidFill>
                  <a:schemeClr val="tx1"/>
                </a:solidFill>
              </a:endParaRPr>
            </a:p>
          </p:txBody>
        </p:sp>
        <p:sp>
          <p:nvSpPr>
            <p:cNvPr id="35" name="TextBox 34">
              <a:extLst>
                <a:ext uri="{FF2B5EF4-FFF2-40B4-BE49-F238E27FC236}">
                  <a16:creationId xmlns:a16="http://schemas.microsoft.com/office/drawing/2014/main" id="{36AF2A4F-7AF6-4298-80CE-C3FFB7A67452}"/>
                </a:ext>
              </a:extLst>
            </p:cNvPr>
            <p:cNvSpPr txBox="1"/>
            <p:nvPr/>
          </p:nvSpPr>
          <p:spPr>
            <a:xfrm>
              <a:off x="8525852" y="3331254"/>
              <a:ext cx="291840" cy="322343"/>
            </a:xfrm>
            <a:prstGeom prst="rect">
              <a:avLst/>
            </a:prstGeom>
          </p:spPr>
          <p:txBody>
            <a:bodyPr vert="horz" wrap="square" lIns="91440" tIns="45720" rIns="91440" bIns="45720" rtlCol="0" anchor="t">
              <a:noAutofit/>
            </a:bodyPr>
            <a:lstStyle/>
            <a:p>
              <a:pPr defTabSz="914400">
                <a:spcBef>
                  <a:spcPts val="400"/>
                </a:spcBef>
                <a:spcAft>
                  <a:spcPts val="200"/>
                </a:spcAft>
                <a:buClr>
                  <a:schemeClr val="accent1"/>
                </a:buClr>
              </a:pPr>
              <a:r>
                <a:rPr lang="en-US" sz="1800" dirty="0">
                  <a:solidFill>
                    <a:sysClr val="windowText" lastClr="000000"/>
                  </a:solidFill>
                  <a:latin typeface="Lucida Console" panose="020B0609040504020204" pitchFamily="49" charset="0"/>
                </a:rPr>
                <a:t>+</a:t>
              </a:r>
            </a:p>
          </p:txBody>
        </p:sp>
      </p:grpSp>
    </p:spTree>
    <p:extLst>
      <p:ext uri="{BB962C8B-B14F-4D97-AF65-F5344CB8AC3E}">
        <p14:creationId xmlns:p14="http://schemas.microsoft.com/office/powerpoint/2010/main" val="222407402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6123" y="703255"/>
            <a:ext cx="5272861" cy="340589"/>
          </a:xfrm>
          <a:custGeom>
            <a:avLst/>
            <a:gdLst/>
            <a:ahLst/>
            <a:cxnLst/>
            <a:rect l="l" t="t" r="r" b="b"/>
            <a:pathLst>
              <a:path w="5613400" h="362584">
                <a:moveTo>
                  <a:pt x="5612971" y="362127"/>
                </a:moveTo>
                <a:lnTo>
                  <a:pt x="0" y="362127"/>
                </a:lnTo>
                <a:lnTo>
                  <a:pt x="0" y="0"/>
                </a:lnTo>
                <a:lnTo>
                  <a:pt x="5612971" y="0"/>
                </a:lnTo>
                <a:lnTo>
                  <a:pt x="5612971" y="362127"/>
                </a:lnTo>
                <a:close/>
              </a:path>
            </a:pathLst>
          </a:custGeom>
          <a:solidFill>
            <a:srgbClr val="F7F7F7"/>
          </a:solidFill>
        </p:spPr>
        <p:txBody>
          <a:bodyPr wrap="square" lIns="0" tIns="0" rIns="0" bIns="0" rtlCol="0"/>
          <a:lstStyle/>
          <a:p>
            <a:endParaRPr sz="1785"/>
          </a:p>
        </p:txBody>
      </p:sp>
      <p:sp>
        <p:nvSpPr>
          <p:cNvPr id="3" name="object 3"/>
          <p:cNvSpPr txBox="1"/>
          <p:nvPr/>
        </p:nvSpPr>
        <p:spPr>
          <a:xfrm>
            <a:off x="796687" y="783819"/>
            <a:ext cx="5111812" cy="173766"/>
          </a:xfrm>
          <a:prstGeom prst="rect">
            <a:avLst/>
          </a:prstGeom>
          <a:solidFill>
            <a:srgbClr val="FFFF87"/>
          </a:solidFill>
        </p:spPr>
        <p:txBody>
          <a:bodyPr vert="horz" wrap="square" lIns="0" tIns="0" rIns="0" bIns="0" rtlCol="0">
            <a:spAutoFit/>
          </a:bodyPr>
          <a:lstStyle/>
          <a:p>
            <a:pPr>
              <a:lnSpc>
                <a:spcPts val="1310"/>
              </a:lnSpc>
            </a:pPr>
            <a:r>
              <a:rPr sz="1268" dirty="0">
                <a:solidFill>
                  <a:srgbClr val="333333"/>
                </a:solidFill>
                <a:latin typeface="Courier New"/>
                <a:cs typeface="Courier New"/>
              </a:rPr>
              <a:t>gapminder</a:t>
            </a:r>
            <a:endParaRPr sz="1268">
              <a:latin typeface="Courier New"/>
              <a:cs typeface="Courier New"/>
            </a:endParaRPr>
          </a:p>
        </p:txBody>
      </p:sp>
      <p:sp>
        <p:nvSpPr>
          <p:cNvPr id="4" name="object 4"/>
          <p:cNvSpPr txBox="1"/>
          <p:nvPr/>
        </p:nvSpPr>
        <p:spPr>
          <a:xfrm>
            <a:off x="6084071" y="664471"/>
            <a:ext cx="2054865"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 A tibble: 1,704 x</a:t>
            </a:r>
            <a:r>
              <a:rPr sz="1268" spc="-94" dirty="0">
                <a:latin typeface="Courier New"/>
                <a:cs typeface="Courier New"/>
              </a:rPr>
              <a:t> </a:t>
            </a:r>
            <a:r>
              <a:rPr sz="1268" dirty="0">
                <a:latin typeface="Courier New"/>
                <a:cs typeface="Courier New"/>
              </a:rPr>
              <a:t>6</a:t>
            </a:r>
            <a:endParaRPr sz="1268">
              <a:latin typeface="Courier New"/>
              <a:cs typeface="Courier New"/>
            </a:endParaRPr>
          </a:p>
        </p:txBody>
      </p:sp>
      <p:sp>
        <p:nvSpPr>
          <p:cNvPr id="5" name="object 5"/>
          <p:cNvSpPr txBox="1"/>
          <p:nvPr/>
        </p:nvSpPr>
        <p:spPr>
          <a:xfrm>
            <a:off x="6374149" y="843502"/>
            <a:ext cx="2054865" cy="207165"/>
          </a:xfrm>
          <a:prstGeom prst="rect">
            <a:avLst/>
          </a:prstGeom>
        </p:spPr>
        <p:txBody>
          <a:bodyPr vert="horz" wrap="square" lIns="0" tIns="11930" rIns="0" bIns="0" rtlCol="0">
            <a:spAutoFit/>
          </a:bodyPr>
          <a:lstStyle/>
          <a:p>
            <a:pPr marL="11929">
              <a:spcBef>
                <a:spcPts val="94"/>
              </a:spcBef>
              <a:tabLst>
                <a:tab pos="1172035" algn="l"/>
              </a:tabLst>
            </a:pPr>
            <a:r>
              <a:rPr sz="1268" dirty="0">
                <a:latin typeface="Courier New"/>
                <a:cs typeface="Courier New"/>
              </a:rPr>
              <a:t>country	continent</a:t>
            </a:r>
            <a:endParaRPr sz="1268">
              <a:latin typeface="Courier New"/>
              <a:cs typeface="Courier New"/>
            </a:endParaRPr>
          </a:p>
        </p:txBody>
      </p:sp>
      <p:sp>
        <p:nvSpPr>
          <p:cNvPr id="6" name="object 6"/>
          <p:cNvSpPr txBox="1"/>
          <p:nvPr/>
        </p:nvSpPr>
        <p:spPr>
          <a:xfrm>
            <a:off x="8598076" y="843502"/>
            <a:ext cx="1184604"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year</a:t>
            </a:r>
            <a:r>
              <a:rPr sz="1268" spc="-85" dirty="0">
                <a:latin typeface="Courier New"/>
                <a:cs typeface="Courier New"/>
              </a:rPr>
              <a:t> </a:t>
            </a:r>
            <a:r>
              <a:rPr sz="1268" dirty="0">
                <a:latin typeface="Courier New"/>
                <a:cs typeface="Courier New"/>
              </a:rPr>
              <a:t>lifeExp</a:t>
            </a:r>
            <a:endParaRPr sz="1268">
              <a:latin typeface="Courier New"/>
              <a:cs typeface="Courier New"/>
            </a:endParaRPr>
          </a:p>
        </p:txBody>
      </p:sp>
      <p:sp>
        <p:nvSpPr>
          <p:cNvPr id="7" name="object 7"/>
          <p:cNvSpPr txBox="1"/>
          <p:nvPr/>
        </p:nvSpPr>
        <p:spPr>
          <a:xfrm>
            <a:off x="10338540" y="843502"/>
            <a:ext cx="1281234"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pop</a:t>
            </a:r>
            <a:r>
              <a:rPr sz="1268" spc="-85" dirty="0">
                <a:latin typeface="Courier New"/>
                <a:cs typeface="Courier New"/>
              </a:rPr>
              <a:t> </a:t>
            </a:r>
            <a:r>
              <a:rPr sz="1268" dirty="0">
                <a:latin typeface="Courier New"/>
                <a:cs typeface="Courier New"/>
              </a:rPr>
              <a:t>gdpPercap</a:t>
            </a:r>
            <a:endParaRPr sz="1268">
              <a:latin typeface="Courier New"/>
              <a:cs typeface="Courier New"/>
            </a:endParaRPr>
          </a:p>
        </p:txBody>
      </p:sp>
      <p:sp>
        <p:nvSpPr>
          <p:cNvPr id="8" name="object 8"/>
          <p:cNvSpPr txBox="1"/>
          <p:nvPr/>
        </p:nvSpPr>
        <p:spPr>
          <a:xfrm>
            <a:off x="6374148" y="1022533"/>
            <a:ext cx="1667751" cy="207165"/>
          </a:xfrm>
          <a:prstGeom prst="rect">
            <a:avLst/>
          </a:prstGeom>
        </p:spPr>
        <p:txBody>
          <a:bodyPr vert="horz" wrap="square" lIns="0" tIns="11930" rIns="0" bIns="0" rtlCol="0">
            <a:spAutoFit/>
          </a:bodyPr>
          <a:lstStyle/>
          <a:p>
            <a:pPr marL="11929">
              <a:spcBef>
                <a:spcPts val="94"/>
              </a:spcBef>
              <a:tabLst>
                <a:tab pos="1172035" algn="l"/>
              </a:tabLst>
            </a:pPr>
            <a:r>
              <a:rPr sz="1268" dirty="0">
                <a:latin typeface="Courier New"/>
                <a:cs typeface="Courier New"/>
              </a:rPr>
              <a:t>&lt;fct&gt;	&lt;fct&gt;</a:t>
            </a:r>
            <a:endParaRPr sz="1268">
              <a:latin typeface="Courier New"/>
              <a:cs typeface="Courier New"/>
            </a:endParaRPr>
          </a:p>
        </p:txBody>
      </p:sp>
      <p:sp>
        <p:nvSpPr>
          <p:cNvPr id="9" name="object 9"/>
          <p:cNvSpPr txBox="1"/>
          <p:nvPr/>
        </p:nvSpPr>
        <p:spPr>
          <a:xfrm>
            <a:off x="8501383" y="1022533"/>
            <a:ext cx="507602"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&lt;int&gt;</a:t>
            </a:r>
            <a:endParaRPr sz="1268">
              <a:latin typeface="Courier New"/>
              <a:cs typeface="Courier New"/>
            </a:endParaRPr>
          </a:p>
        </p:txBody>
      </p:sp>
      <p:sp>
        <p:nvSpPr>
          <p:cNvPr id="10" name="object 10"/>
          <p:cNvSpPr txBox="1"/>
          <p:nvPr/>
        </p:nvSpPr>
        <p:spPr>
          <a:xfrm>
            <a:off x="10145156" y="1022533"/>
            <a:ext cx="507602"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&lt;int&gt;</a:t>
            </a:r>
            <a:endParaRPr sz="1268">
              <a:latin typeface="Courier New"/>
              <a:cs typeface="Courier New"/>
            </a:endParaRPr>
          </a:p>
        </p:txBody>
      </p:sp>
      <p:sp>
        <p:nvSpPr>
          <p:cNvPr id="11" name="object 11"/>
          <p:cNvSpPr txBox="1"/>
          <p:nvPr/>
        </p:nvSpPr>
        <p:spPr>
          <a:xfrm>
            <a:off x="9274923" y="1022533"/>
            <a:ext cx="1377863" cy="397408"/>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&lt;dbl&gt;</a:t>
            </a:r>
            <a:endParaRPr sz="1268">
              <a:latin typeface="Courier New"/>
              <a:cs typeface="Courier New"/>
            </a:endParaRPr>
          </a:p>
          <a:p>
            <a:pPr marL="108555">
              <a:lnSpc>
                <a:spcPts val="1465"/>
              </a:lnSpc>
              <a:tabLst>
                <a:tab pos="688310" algn="l"/>
              </a:tabLst>
            </a:pPr>
            <a:r>
              <a:rPr sz="1268" dirty="0">
                <a:latin typeface="Courier New"/>
                <a:cs typeface="Courier New"/>
              </a:rPr>
              <a:t>28.8	8425333</a:t>
            </a:r>
            <a:endParaRPr sz="1268">
              <a:latin typeface="Courier New"/>
              <a:cs typeface="Courier New"/>
            </a:endParaRPr>
          </a:p>
        </p:txBody>
      </p:sp>
      <p:sp>
        <p:nvSpPr>
          <p:cNvPr id="12" name="object 12"/>
          <p:cNvSpPr txBox="1"/>
          <p:nvPr/>
        </p:nvSpPr>
        <p:spPr>
          <a:xfrm>
            <a:off x="9371616" y="1380594"/>
            <a:ext cx="1281234" cy="207165"/>
          </a:xfrm>
          <a:prstGeom prst="rect">
            <a:avLst/>
          </a:prstGeom>
        </p:spPr>
        <p:txBody>
          <a:bodyPr vert="horz" wrap="square" lIns="0" tIns="11930" rIns="0" bIns="0" rtlCol="0">
            <a:spAutoFit/>
          </a:bodyPr>
          <a:lstStyle/>
          <a:p>
            <a:pPr marL="11929">
              <a:spcBef>
                <a:spcPts val="94"/>
              </a:spcBef>
              <a:tabLst>
                <a:tab pos="591684" algn="l"/>
              </a:tabLst>
            </a:pPr>
            <a:r>
              <a:rPr sz="1268" dirty="0">
                <a:latin typeface="Courier New"/>
                <a:cs typeface="Courier New"/>
              </a:rPr>
              <a:t>30.3	9240934</a:t>
            </a:r>
            <a:endParaRPr sz="1268">
              <a:latin typeface="Courier New"/>
              <a:cs typeface="Courier New"/>
            </a:endParaRPr>
          </a:p>
        </p:txBody>
      </p:sp>
      <p:sp>
        <p:nvSpPr>
          <p:cNvPr id="13" name="object 13"/>
          <p:cNvSpPr txBox="1"/>
          <p:nvPr/>
        </p:nvSpPr>
        <p:spPr>
          <a:xfrm>
            <a:off x="6180763" y="1201563"/>
            <a:ext cx="1764380" cy="1474626"/>
          </a:xfrm>
          <a:prstGeom prst="rect">
            <a:avLst/>
          </a:prstGeom>
        </p:spPr>
        <p:txBody>
          <a:bodyPr vert="horz" wrap="square" lIns="0" tIns="11930" rIns="0" bIns="0" rtlCol="0">
            <a:spAutoFit/>
          </a:bodyPr>
          <a:lstStyle/>
          <a:p>
            <a:pPr marL="205181" indent="-193848">
              <a:lnSpc>
                <a:spcPts val="1465"/>
              </a:lnSpc>
              <a:spcBef>
                <a:spcPts val="94"/>
              </a:spcBef>
              <a:buAutoNum type="arabicPlain"/>
              <a:tabLst>
                <a:tab pos="205777" algn="l"/>
              </a:tabLst>
            </a:pPr>
            <a:r>
              <a:rPr sz="1268" dirty="0">
                <a:latin typeface="Courier New"/>
                <a:cs typeface="Courier New"/>
              </a:rPr>
              <a:t>Afghanistan</a:t>
            </a:r>
            <a:r>
              <a:rPr sz="1268" spc="-94" dirty="0">
                <a:latin typeface="Courier New"/>
                <a:cs typeface="Courier New"/>
              </a:rPr>
              <a:t> </a:t>
            </a:r>
            <a:r>
              <a:rPr sz="1268" dirty="0">
                <a:latin typeface="Courier New"/>
                <a:cs typeface="Courier New"/>
              </a:rPr>
              <a:t>Asia</a:t>
            </a:r>
            <a:endParaRPr sz="1268">
              <a:latin typeface="Courier New"/>
              <a:cs typeface="Courier New"/>
            </a:endParaRPr>
          </a:p>
          <a:p>
            <a:pPr marL="205181" indent="-193848">
              <a:lnSpc>
                <a:spcPts val="1409"/>
              </a:lnSpc>
              <a:buAutoNum type="arabicPlain"/>
              <a:tabLst>
                <a:tab pos="205777" algn="l"/>
              </a:tabLst>
            </a:pPr>
            <a:r>
              <a:rPr sz="1268" dirty="0">
                <a:latin typeface="Courier New"/>
                <a:cs typeface="Courier New"/>
              </a:rPr>
              <a:t>Afghanistan</a:t>
            </a:r>
            <a:r>
              <a:rPr sz="1268" spc="-94" dirty="0">
                <a:latin typeface="Courier New"/>
                <a:cs typeface="Courier New"/>
              </a:rPr>
              <a:t> </a:t>
            </a:r>
            <a:r>
              <a:rPr sz="1268" dirty="0">
                <a:latin typeface="Courier New"/>
                <a:cs typeface="Courier New"/>
              </a:rPr>
              <a:t>Asia</a:t>
            </a:r>
            <a:endParaRPr sz="1268">
              <a:latin typeface="Courier New"/>
              <a:cs typeface="Courier New"/>
            </a:endParaRPr>
          </a:p>
          <a:p>
            <a:pPr marL="205181" indent="-193848">
              <a:lnSpc>
                <a:spcPts val="1409"/>
              </a:lnSpc>
              <a:buAutoNum type="arabicPlain"/>
              <a:tabLst>
                <a:tab pos="205777" algn="l"/>
              </a:tabLst>
            </a:pPr>
            <a:r>
              <a:rPr sz="1268" dirty="0">
                <a:latin typeface="Courier New"/>
                <a:cs typeface="Courier New"/>
              </a:rPr>
              <a:t>Afghanistan</a:t>
            </a:r>
            <a:r>
              <a:rPr sz="1268" spc="-94" dirty="0">
                <a:latin typeface="Courier New"/>
                <a:cs typeface="Courier New"/>
              </a:rPr>
              <a:t> </a:t>
            </a:r>
            <a:r>
              <a:rPr sz="1268" dirty="0">
                <a:latin typeface="Courier New"/>
                <a:cs typeface="Courier New"/>
              </a:rPr>
              <a:t>Asia</a:t>
            </a:r>
            <a:endParaRPr sz="1268">
              <a:latin typeface="Courier New"/>
              <a:cs typeface="Courier New"/>
            </a:endParaRPr>
          </a:p>
          <a:p>
            <a:pPr marL="205181" indent="-193848">
              <a:lnSpc>
                <a:spcPts val="1409"/>
              </a:lnSpc>
              <a:buAutoNum type="arabicPlain"/>
              <a:tabLst>
                <a:tab pos="205777" algn="l"/>
              </a:tabLst>
            </a:pPr>
            <a:r>
              <a:rPr sz="1268" dirty="0">
                <a:latin typeface="Courier New"/>
                <a:cs typeface="Courier New"/>
              </a:rPr>
              <a:t>Afghanistan</a:t>
            </a:r>
            <a:r>
              <a:rPr sz="1268" spc="-94" dirty="0">
                <a:latin typeface="Courier New"/>
                <a:cs typeface="Courier New"/>
              </a:rPr>
              <a:t> </a:t>
            </a:r>
            <a:r>
              <a:rPr sz="1268" dirty="0">
                <a:latin typeface="Courier New"/>
                <a:cs typeface="Courier New"/>
              </a:rPr>
              <a:t>Asia</a:t>
            </a:r>
            <a:endParaRPr sz="1268">
              <a:latin typeface="Courier New"/>
              <a:cs typeface="Courier New"/>
            </a:endParaRPr>
          </a:p>
          <a:p>
            <a:pPr marL="205181" indent="-193848">
              <a:lnSpc>
                <a:spcPts val="1409"/>
              </a:lnSpc>
              <a:buAutoNum type="arabicPlain"/>
              <a:tabLst>
                <a:tab pos="205777" algn="l"/>
              </a:tabLst>
            </a:pPr>
            <a:r>
              <a:rPr sz="1268" dirty="0">
                <a:latin typeface="Courier New"/>
                <a:cs typeface="Courier New"/>
              </a:rPr>
              <a:t>Afghanistan</a:t>
            </a:r>
            <a:r>
              <a:rPr sz="1268" spc="-94" dirty="0">
                <a:latin typeface="Courier New"/>
                <a:cs typeface="Courier New"/>
              </a:rPr>
              <a:t> </a:t>
            </a:r>
            <a:r>
              <a:rPr sz="1268" dirty="0">
                <a:latin typeface="Courier New"/>
                <a:cs typeface="Courier New"/>
              </a:rPr>
              <a:t>Asia</a:t>
            </a:r>
            <a:endParaRPr sz="1268">
              <a:latin typeface="Courier New"/>
              <a:cs typeface="Courier New"/>
            </a:endParaRPr>
          </a:p>
          <a:p>
            <a:pPr marL="205181" indent="-193848">
              <a:lnSpc>
                <a:spcPts val="1409"/>
              </a:lnSpc>
              <a:buAutoNum type="arabicPlain"/>
              <a:tabLst>
                <a:tab pos="205777" algn="l"/>
              </a:tabLst>
            </a:pPr>
            <a:r>
              <a:rPr sz="1268" dirty="0">
                <a:latin typeface="Courier New"/>
                <a:cs typeface="Courier New"/>
              </a:rPr>
              <a:t>Afghanistan</a:t>
            </a:r>
            <a:r>
              <a:rPr sz="1268" spc="-94" dirty="0">
                <a:latin typeface="Courier New"/>
                <a:cs typeface="Courier New"/>
              </a:rPr>
              <a:t> </a:t>
            </a:r>
            <a:r>
              <a:rPr sz="1268" dirty="0">
                <a:latin typeface="Courier New"/>
                <a:cs typeface="Courier New"/>
              </a:rPr>
              <a:t>Asia</a:t>
            </a:r>
            <a:endParaRPr sz="1268">
              <a:latin typeface="Courier New"/>
              <a:cs typeface="Courier New"/>
            </a:endParaRPr>
          </a:p>
          <a:p>
            <a:pPr marL="205181" indent="-193848">
              <a:lnSpc>
                <a:spcPts val="1409"/>
              </a:lnSpc>
              <a:buAutoNum type="arabicPlain"/>
              <a:tabLst>
                <a:tab pos="205777" algn="l"/>
              </a:tabLst>
            </a:pPr>
            <a:r>
              <a:rPr sz="1268" dirty="0">
                <a:latin typeface="Courier New"/>
                <a:cs typeface="Courier New"/>
              </a:rPr>
              <a:t>Afghanistan</a:t>
            </a:r>
            <a:r>
              <a:rPr sz="1268" spc="-94" dirty="0">
                <a:latin typeface="Courier New"/>
                <a:cs typeface="Courier New"/>
              </a:rPr>
              <a:t> </a:t>
            </a:r>
            <a:r>
              <a:rPr sz="1268" dirty="0">
                <a:latin typeface="Courier New"/>
                <a:cs typeface="Courier New"/>
              </a:rPr>
              <a:t>Asia</a:t>
            </a:r>
            <a:endParaRPr sz="1268">
              <a:latin typeface="Courier New"/>
              <a:cs typeface="Courier New"/>
            </a:endParaRPr>
          </a:p>
          <a:p>
            <a:pPr marL="205181" indent="-193848">
              <a:lnSpc>
                <a:spcPts val="1465"/>
              </a:lnSpc>
              <a:buAutoNum type="arabicPlain"/>
              <a:tabLst>
                <a:tab pos="205777" algn="l"/>
              </a:tabLst>
            </a:pPr>
            <a:r>
              <a:rPr sz="1268" dirty="0">
                <a:latin typeface="Courier New"/>
                <a:cs typeface="Courier New"/>
              </a:rPr>
              <a:t>Afghanistan</a:t>
            </a:r>
            <a:r>
              <a:rPr sz="1268" spc="-94" dirty="0">
                <a:latin typeface="Courier New"/>
                <a:cs typeface="Courier New"/>
              </a:rPr>
              <a:t> </a:t>
            </a:r>
            <a:r>
              <a:rPr sz="1268" dirty="0">
                <a:latin typeface="Courier New"/>
                <a:cs typeface="Courier New"/>
              </a:rPr>
              <a:t>Asia</a:t>
            </a:r>
            <a:endParaRPr sz="1268">
              <a:latin typeface="Courier New"/>
              <a:cs typeface="Courier New"/>
            </a:endParaRPr>
          </a:p>
        </p:txBody>
      </p:sp>
      <p:sp>
        <p:nvSpPr>
          <p:cNvPr id="14" name="object 14"/>
          <p:cNvSpPr txBox="1"/>
          <p:nvPr/>
        </p:nvSpPr>
        <p:spPr>
          <a:xfrm>
            <a:off x="9371616" y="1559626"/>
            <a:ext cx="1281234" cy="1115554"/>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32.0</a:t>
            </a:r>
            <a:r>
              <a:rPr sz="1268" spc="-94" dirty="0">
                <a:latin typeface="Courier New"/>
                <a:cs typeface="Courier New"/>
              </a:rPr>
              <a:t> </a:t>
            </a:r>
            <a:r>
              <a:rPr sz="1268" dirty="0">
                <a:latin typeface="Courier New"/>
                <a:cs typeface="Courier New"/>
              </a:rPr>
              <a:t>10267083</a:t>
            </a:r>
            <a:endParaRPr sz="1268">
              <a:latin typeface="Courier New"/>
              <a:cs typeface="Courier New"/>
            </a:endParaRPr>
          </a:p>
          <a:p>
            <a:pPr marL="11929">
              <a:lnSpc>
                <a:spcPts val="1409"/>
              </a:lnSpc>
            </a:pPr>
            <a:r>
              <a:rPr sz="1268" dirty="0">
                <a:latin typeface="Courier New"/>
                <a:cs typeface="Courier New"/>
              </a:rPr>
              <a:t>34.0</a:t>
            </a:r>
            <a:r>
              <a:rPr sz="1268" spc="-94" dirty="0">
                <a:latin typeface="Courier New"/>
                <a:cs typeface="Courier New"/>
              </a:rPr>
              <a:t> </a:t>
            </a:r>
            <a:r>
              <a:rPr sz="1268" dirty="0">
                <a:latin typeface="Courier New"/>
                <a:cs typeface="Courier New"/>
              </a:rPr>
              <a:t>11537966</a:t>
            </a:r>
            <a:endParaRPr sz="1268">
              <a:latin typeface="Courier New"/>
              <a:cs typeface="Courier New"/>
            </a:endParaRPr>
          </a:p>
          <a:p>
            <a:pPr marL="11929">
              <a:lnSpc>
                <a:spcPts val="1409"/>
              </a:lnSpc>
            </a:pPr>
            <a:r>
              <a:rPr sz="1268" dirty="0">
                <a:latin typeface="Courier New"/>
                <a:cs typeface="Courier New"/>
              </a:rPr>
              <a:t>36.1</a:t>
            </a:r>
            <a:r>
              <a:rPr sz="1268" spc="-94" dirty="0">
                <a:latin typeface="Courier New"/>
                <a:cs typeface="Courier New"/>
              </a:rPr>
              <a:t> </a:t>
            </a:r>
            <a:r>
              <a:rPr sz="1268" dirty="0">
                <a:latin typeface="Courier New"/>
                <a:cs typeface="Courier New"/>
              </a:rPr>
              <a:t>13079460</a:t>
            </a:r>
            <a:endParaRPr sz="1268">
              <a:latin typeface="Courier New"/>
              <a:cs typeface="Courier New"/>
            </a:endParaRPr>
          </a:p>
          <a:p>
            <a:pPr marL="11929">
              <a:lnSpc>
                <a:spcPts val="1409"/>
              </a:lnSpc>
            </a:pPr>
            <a:r>
              <a:rPr sz="1268" dirty="0">
                <a:latin typeface="Courier New"/>
                <a:cs typeface="Courier New"/>
              </a:rPr>
              <a:t>38.4</a:t>
            </a:r>
            <a:r>
              <a:rPr sz="1268" spc="-94" dirty="0">
                <a:latin typeface="Courier New"/>
                <a:cs typeface="Courier New"/>
              </a:rPr>
              <a:t> </a:t>
            </a:r>
            <a:r>
              <a:rPr sz="1268" dirty="0">
                <a:latin typeface="Courier New"/>
                <a:cs typeface="Courier New"/>
              </a:rPr>
              <a:t>14880372</a:t>
            </a:r>
            <a:endParaRPr sz="1268">
              <a:latin typeface="Courier New"/>
              <a:cs typeface="Courier New"/>
            </a:endParaRPr>
          </a:p>
          <a:p>
            <a:pPr marL="11929">
              <a:lnSpc>
                <a:spcPts val="1409"/>
              </a:lnSpc>
            </a:pPr>
            <a:r>
              <a:rPr sz="1268" dirty="0">
                <a:latin typeface="Courier New"/>
                <a:cs typeface="Courier New"/>
              </a:rPr>
              <a:t>39.9</a:t>
            </a:r>
            <a:r>
              <a:rPr sz="1268" spc="-94" dirty="0">
                <a:latin typeface="Courier New"/>
                <a:cs typeface="Courier New"/>
              </a:rPr>
              <a:t> </a:t>
            </a:r>
            <a:r>
              <a:rPr sz="1268" dirty="0">
                <a:latin typeface="Courier New"/>
                <a:cs typeface="Courier New"/>
              </a:rPr>
              <a:t>12881816</a:t>
            </a:r>
            <a:endParaRPr sz="1268">
              <a:latin typeface="Courier New"/>
              <a:cs typeface="Courier New"/>
            </a:endParaRPr>
          </a:p>
          <a:p>
            <a:pPr marL="11929">
              <a:lnSpc>
                <a:spcPts val="1465"/>
              </a:lnSpc>
            </a:pPr>
            <a:r>
              <a:rPr sz="1268" dirty="0">
                <a:latin typeface="Courier New"/>
                <a:cs typeface="Courier New"/>
              </a:rPr>
              <a:t>40.8</a:t>
            </a:r>
            <a:r>
              <a:rPr sz="1268" spc="-94" dirty="0">
                <a:latin typeface="Courier New"/>
                <a:cs typeface="Courier New"/>
              </a:rPr>
              <a:t> </a:t>
            </a:r>
            <a:r>
              <a:rPr sz="1268" dirty="0">
                <a:latin typeface="Courier New"/>
                <a:cs typeface="Courier New"/>
              </a:rPr>
              <a:t>13867957</a:t>
            </a:r>
            <a:endParaRPr sz="1268">
              <a:latin typeface="Courier New"/>
              <a:cs typeface="Courier New"/>
            </a:endParaRPr>
          </a:p>
        </p:txBody>
      </p:sp>
      <p:sp>
        <p:nvSpPr>
          <p:cNvPr id="15" name="object 15"/>
          <p:cNvSpPr txBox="1"/>
          <p:nvPr/>
        </p:nvSpPr>
        <p:spPr>
          <a:xfrm>
            <a:off x="6180763" y="2633810"/>
            <a:ext cx="1764380"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9 Afghanistan</a:t>
            </a:r>
            <a:r>
              <a:rPr sz="1268" spc="-89" dirty="0">
                <a:latin typeface="Courier New"/>
                <a:cs typeface="Courier New"/>
              </a:rPr>
              <a:t> </a:t>
            </a:r>
            <a:r>
              <a:rPr sz="1268" dirty="0">
                <a:latin typeface="Courier New"/>
                <a:cs typeface="Courier New"/>
              </a:rPr>
              <a:t>Asia</a:t>
            </a:r>
            <a:endParaRPr sz="1268">
              <a:latin typeface="Courier New"/>
              <a:cs typeface="Courier New"/>
            </a:endParaRPr>
          </a:p>
        </p:txBody>
      </p:sp>
      <p:sp>
        <p:nvSpPr>
          <p:cNvPr id="16" name="object 16"/>
          <p:cNvSpPr txBox="1"/>
          <p:nvPr/>
        </p:nvSpPr>
        <p:spPr>
          <a:xfrm>
            <a:off x="8598076" y="1201564"/>
            <a:ext cx="410973" cy="1654163"/>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1952</a:t>
            </a:r>
            <a:endParaRPr sz="1268">
              <a:latin typeface="Courier New"/>
              <a:cs typeface="Courier New"/>
            </a:endParaRPr>
          </a:p>
          <a:p>
            <a:pPr marL="11929">
              <a:lnSpc>
                <a:spcPts val="1409"/>
              </a:lnSpc>
            </a:pPr>
            <a:r>
              <a:rPr sz="1268" dirty="0">
                <a:latin typeface="Courier New"/>
                <a:cs typeface="Courier New"/>
              </a:rPr>
              <a:t>1957</a:t>
            </a:r>
            <a:endParaRPr sz="1268">
              <a:latin typeface="Courier New"/>
              <a:cs typeface="Courier New"/>
            </a:endParaRPr>
          </a:p>
          <a:p>
            <a:pPr marL="11929">
              <a:lnSpc>
                <a:spcPts val="1409"/>
              </a:lnSpc>
            </a:pPr>
            <a:r>
              <a:rPr sz="1268" dirty="0">
                <a:latin typeface="Courier New"/>
                <a:cs typeface="Courier New"/>
              </a:rPr>
              <a:t>1962</a:t>
            </a:r>
            <a:endParaRPr sz="1268">
              <a:latin typeface="Courier New"/>
              <a:cs typeface="Courier New"/>
            </a:endParaRPr>
          </a:p>
          <a:p>
            <a:pPr marL="11929">
              <a:lnSpc>
                <a:spcPts val="1409"/>
              </a:lnSpc>
            </a:pPr>
            <a:r>
              <a:rPr sz="1268" dirty="0">
                <a:latin typeface="Courier New"/>
                <a:cs typeface="Courier New"/>
              </a:rPr>
              <a:t>1967</a:t>
            </a:r>
            <a:endParaRPr sz="1268">
              <a:latin typeface="Courier New"/>
              <a:cs typeface="Courier New"/>
            </a:endParaRPr>
          </a:p>
          <a:p>
            <a:pPr marL="11929">
              <a:lnSpc>
                <a:spcPts val="1409"/>
              </a:lnSpc>
            </a:pPr>
            <a:r>
              <a:rPr sz="1268" dirty="0">
                <a:latin typeface="Courier New"/>
                <a:cs typeface="Courier New"/>
              </a:rPr>
              <a:t>1972</a:t>
            </a:r>
            <a:endParaRPr sz="1268">
              <a:latin typeface="Courier New"/>
              <a:cs typeface="Courier New"/>
            </a:endParaRPr>
          </a:p>
          <a:p>
            <a:pPr marL="11929">
              <a:lnSpc>
                <a:spcPts val="1409"/>
              </a:lnSpc>
            </a:pPr>
            <a:r>
              <a:rPr sz="1268" dirty="0">
                <a:latin typeface="Courier New"/>
                <a:cs typeface="Courier New"/>
              </a:rPr>
              <a:t>1977</a:t>
            </a:r>
            <a:endParaRPr sz="1268">
              <a:latin typeface="Courier New"/>
              <a:cs typeface="Courier New"/>
            </a:endParaRPr>
          </a:p>
          <a:p>
            <a:pPr marL="11929">
              <a:lnSpc>
                <a:spcPts val="1409"/>
              </a:lnSpc>
            </a:pPr>
            <a:r>
              <a:rPr sz="1268" dirty="0">
                <a:latin typeface="Courier New"/>
                <a:cs typeface="Courier New"/>
              </a:rPr>
              <a:t>1982</a:t>
            </a:r>
            <a:endParaRPr sz="1268">
              <a:latin typeface="Courier New"/>
              <a:cs typeface="Courier New"/>
            </a:endParaRPr>
          </a:p>
          <a:p>
            <a:pPr marL="11929">
              <a:lnSpc>
                <a:spcPts val="1409"/>
              </a:lnSpc>
            </a:pPr>
            <a:r>
              <a:rPr sz="1268" dirty="0">
                <a:latin typeface="Courier New"/>
                <a:cs typeface="Courier New"/>
              </a:rPr>
              <a:t>1987</a:t>
            </a:r>
            <a:endParaRPr sz="1268">
              <a:latin typeface="Courier New"/>
              <a:cs typeface="Courier New"/>
            </a:endParaRPr>
          </a:p>
          <a:p>
            <a:pPr marL="11929">
              <a:lnSpc>
                <a:spcPts val="1465"/>
              </a:lnSpc>
            </a:pPr>
            <a:r>
              <a:rPr sz="1268" dirty="0">
                <a:latin typeface="Courier New"/>
                <a:cs typeface="Courier New"/>
              </a:rPr>
              <a:t>1992</a:t>
            </a:r>
            <a:endParaRPr sz="1268">
              <a:latin typeface="Courier New"/>
              <a:cs typeface="Courier New"/>
            </a:endParaRPr>
          </a:p>
        </p:txBody>
      </p:sp>
      <p:sp>
        <p:nvSpPr>
          <p:cNvPr id="17" name="object 17"/>
          <p:cNvSpPr txBox="1"/>
          <p:nvPr/>
        </p:nvSpPr>
        <p:spPr>
          <a:xfrm>
            <a:off x="6084070" y="2812841"/>
            <a:ext cx="2925126" cy="207165"/>
          </a:xfrm>
          <a:prstGeom prst="rect">
            <a:avLst/>
          </a:prstGeom>
        </p:spPr>
        <p:txBody>
          <a:bodyPr vert="horz" wrap="square" lIns="0" tIns="11930" rIns="0" bIns="0" rtlCol="0">
            <a:spAutoFit/>
          </a:bodyPr>
          <a:lstStyle/>
          <a:p>
            <a:pPr marL="11929">
              <a:spcBef>
                <a:spcPts val="94"/>
              </a:spcBef>
              <a:tabLst>
                <a:tab pos="2525393" algn="l"/>
              </a:tabLst>
            </a:pPr>
            <a:r>
              <a:rPr sz="1268" dirty="0">
                <a:latin typeface="Courier New"/>
                <a:cs typeface="Courier New"/>
              </a:rPr>
              <a:t>10 Afghanistan Asia	1997</a:t>
            </a:r>
            <a:endParaRPr sz="1268">
              <a:latin typeface="Courier New"/>
              <a:cs typeface="Courier New"/>
            </a:endParaRPr>
          </a:p>
        </p:txBody>
      </p:sp>
      <p:sp>
        <p:nvSpPr>
          <p:cNvPr id="18" name="object 18"/>
          <p:cNvSpPr txBox="1"/>
          <p:nvPr/>
        </p:nvSpPr>
        <p:spPr>
          <a:xfrm>
            <a:off x="9371616" y="2633810"/>
            <a:ext cx="1281234" cy="397408"/>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41.7</a:t>
            </a:r>
            <a:r>
              <a:rPr sz="1268" spc="-94" dirty="0">
                <a:latin typeface="Courier New"/>
                <a:cs typeface="Courier New"/>
              </a:rPr>
              <a:t> </a:t>
            </a:r>
            <a:r>
              <a:rPr sz="1268" dirty="0">
                <a:latin typeface="Courier New"/>
                <a:cs typeface="Courier New"/>
              </a:rPr>
              <a:t>16317921</a:t>
            </a:r>
            <a:endParaRPr sz="1268">
              <a:latin typeface="Courier New"/>
              <a:cs typeface="Courier New"/>
            </a:endParaRPr>
          </a:p>
          <a:p>
            <a:pPr marL="11929">
              <a:lnSpc>
                <a:spcPts val="1465"/>
              </a:lnSpc>
            </a:pPr>
            <a:r>
              <a:rPr sz="1268" dirty="0">
                <a:latin typeface="Courier New"/>
                <a:cs typeface="Courier New"/>
              </a:rPr>
              <a:t>41.8</a:t>
            </a:r>
            <a:r>
              <a:rPr sz="1268" spc="-94" dirty="0">
                <a:latin typeface="Courier New"/>
                <a:cs typeface="Courier New"/>
              </a:rPr>
              <a:t> </a:t>
            </a:r>
            <a:r>
              <a:rPr sz="1268" dirty="0">
                <a:latin typeface="Courier New"/>
                <a:cs typeface="Courier New"/>
              </a:rPr>
              <a:t>22227415</a:t>
            </a:r>
            <a:endParaRPr sz="1268">
              <a:latin typeface="Courier New"/>
              <a:cs typeface="Courier New"/>
            </a:endParaRPr>
          </a:p>
        </p:txBody>
      </p:sp>
      <p:sp>
        <p:nvSpPr>
          <p:cNvPr id="19" name="object 19"/>
          <p:cNvSpPr txBox="1"/>
          <p:nvPr/>
        </p:nvSpPr>
        <p:spPr>
          <a:xfrm>
            <a:off x="11112080" y="1022533"/>
            <a:ext cx="507602" cy="2005656"/>
          </a:xfrm>
          <a:prstGeom prst="rect">
            <a:avLst/>
          </a:prstGeom>
        </p:spPr>
        <p:txBody>
          <a:bodyPr vert="horz" wrap="square" lIns="0" tIns="29824" rIns="0" bIns="0" rtlCol="0">
            <a:spAutoFit/>
          </a:bodyPr>
          <a:lstStyle/>
          <a:p>
            <a:pPr marL="108555" marR="4772" indent="-97222">
              <a:lnSpc>
                <a:spcPts val="1409"/>
              </a:lnSpc>
              <a:spcBef>
                <a:spcPts val="235"/>
              </a:spcBef>
            </a:pPr>
            <a:r>
              <a:rPr sz="1268" dirty="0">
                <a:latin typeface="Courier New"/>
                <a:cs typeface="Courier New"/>
              </a:rPr>
              <a:t>&lt;dbl&gt;  779.</a:t>
            </a:r>
            <a:endParaRPr sz="1268">
              <a:latin typeface="Courier New"/>
              <a:cs typeface="Courier New"/>
            </a:endParaRPr>
          </a:p>
          <a:p>
            <a:pPr marL="108555">
              <a:lnSpc>
                <a:spcPts val="1324"/>
              </a:lnSpc>
            </a:pPr>
            <a:r>
              <a:rPr sz="1268" dirty="0">
                <a:latin typeface="Courier New"/>
                <a:cs typeface="Courier New"/>
              </a:rPr>
              <a:t>821.</a:t>
            </a:r>
            <a:endParaRPr sz="1268">
              <a:latin typeface="Courier New"/>
              <a:cs typeface="Courier New"/>
            </a:endParaRPr>
          </a:p>
          <a:p>
            <a:pPr marL="108555">
              <a:lnSpc>
                <a:spcPts val="1409"/>
              </a:lnSpc>
            </a:pPr>
            <a:r>
              <a:rPr sz="1268" dirty="0">
                <a:latin typeface="Courier New"/>
                <a:cs typeface="Courier New"/>
              </a:rPr>
              <a:t>853.</a:t>
            </a:r>
            <a:endParaRPr sz="1268">
              <a:latin typeface="Courier New"/>
              <a:cs typeface="Courier New"/>
            </a:endParaRPr>
          </a:p>
          <a:p>
            <a:pPr marL="108555">
              <a:lnSpc>
                <a:spcPts val="1409"/>
              </a:lnSpc>
            </a:pPr>
            <a:r>
              <a:rPr sz="1268" dirty="0">
                <a:latin typeface="Courier New"/>
                <a:cs typeface="Courier New"/>
              </a:rPr>
              <a:t>836.</a:t>
            </a:r>
            <a:endParaRPr sz="1268">
              <a:latin typeface="Courier New"/>
              <a:cs typeface="Courier New"/>
            </a:endParaRPr>
          </a:p>
          <a:p>
            <a:pPr marL="108555">
              <a:lnSpc>
                <a:spcPts val="1409"/>
              </a:lnSpc>
            </a:pPr>
            <a:r>
              <a:rPr sz="1268" dirty="0">
                <a:latin typeface="Courier New"/>
                <a:cs typeface="Courier New"/>
              </a:rPr>
              <a:t>740.</a:t>
            </a:r>
            <a:endParaRPr sz="1268">
              <a:latin typeface="Courier New"/>
              <a:cs typeface="Courier New"/>
            </a:endParaRPr>
          </a:p>
          <a:p>
            <a:pPr marL="108555">
              <a:lnSpc>
                <a:spcPts val="1409"/>
              </a:lnSpc>
            </a:pPr>
            <a:r>
              <a:rPr sz="1268" dirty="0">
                <a:latin typeface="Courier New"/>
                <a:cs typeface="Courier New"/>
              </a:rPr>
              <a:t>786.</a:t>
            </a:r>
            <a:endParaRPr sz="1268">
              <a:latin typeface="Courier New"/>
              <a:cs typeface="Courier New"/>
            </a:endParaRPr>
          </a:p>
          <a:p>
            <a:pPr marL="108555">
              <a:lnSpc>
                <a:spcPts val="1409"/>
              </a:lnSpc>
            </a:pPr>
            <a:r>
              <a:rPr sz="1268" dirty="0">
                <a:latin typeface="Courier New"/>
                <a:cs typeface="Courier New"/>
              </a:rPr>
              <a:t>978.</a:t>
            </a:r>
            <a:endParaRPr sz="1268">
              <a:latin typeface="Courier New"/>
              <a:cs typeface="Courier New"/>
            </a:endParaRPr>
          </a:p>
          <a:p>
            <a:pPr marL="108555">
              <a:lnSpc>
                <a:spcPts val="1409"/>
              </a:lnSpc>
            </a:pPr>
            <a:r>
              <a:rPr sz="1268" dirty="0">
                <a:latin typeface="Courier New"/>
                <a:cs typeface="Courier New"/>
              </a:rPr>
              <a:t>852.</a:t>
            </a:r>
            <a:endParaRPr sz="1268">
              <a:latin typeface="Courier New"/>
              <a:cs typeface="Courier New"/>
            </a:endParaRPr>
          </a:p>
          <a:p>
            <a:pPr marL="108555">
              <a:lnSpc>
                <a:spcPts val="1409"/>
              </a:lnSpc>
            </a:pPr>
            <a:r>
              <a:rPr sz="1268" dirty="0">
                <a:latin typeface="Courier New"/>
                <a:cs typeface="Courier New"/>
              </a:rPr>
              <a:t>649.</a:t>
            </a:r>
            <a:endParaRPr sz="1268">
              <a:latin typeface="Courier New"/>
              <a:cs typeface="Courier New"/>
            </a:endParaRPr>
          </a:p>
          <a:p>
            <a:pPr marL="108555">
              <a:lnSpc>
                <a:spcPts val="1465"/>
              </a:lnSpc>
            </a:pPr>
            <a:r>
              <a:rPr sz="1268" dirty="0">
                <a:latin typeface="Courier New"/>
                <a:cs typeface="Courier New"/>
              </a:rPr>
              <a:t>635.</a:t>
            </a:r>
            <a:endParaRPr sz="1268">
              <a:latin typeface="Courier New"/>
              <a:cs typeface="Courier New"/>
            </a:endParaRPr>
          </a:p>
        </p:txBody>
      </p:sp>
      <p:sp>
        <p:nvSpPr>
          <p:cNvPr id="20" name="object 20"/>
          <p:cNvSpPr txBox="1"/>
          <p:nvPr/>
        </p:nvSpPr>
        <p:spPr>
          <a:xfrm>
            <a:off x="6084071" y="2991872"/>
            <a:ext cx="2538012"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 ... with 1,694 more</a:t>
            </a:r>
            <a:r>
              <a:rPr sz="1268" spc="-94" dirty="0">
                <a:latin typeface="Courier New"/>
                <a:cs typeface="Courier New"/>
              </a:rPr>
              <a:t> </a:t>
            </a:r>
            <a:r>
              <a:rPr sz="1268" dirty="0">
                <a:latin typeface="Courier New"/>
                <a:cs typeface="Courier New"/>
              </a:rPr>
              <a:t>rows</a:t>
            </a:r>
            <a:endParaRPr sz="1268">
              <a:latin typeface="Courier New"/>
              <a:cs typeface="Courier New"/>
            </a:endParaRPr>
          </a:p>
        </p:txBody>
      </p:sp>
      <p:sp>
        <p:nvSpPr>
          <p:cNvPr id="22" name="Footer Placeholder 4">
            <a:extLst>
              <a:ext uri="{FF2B5EF4-FFF2-40B4-BE49-F238E27FC236}">
                <a16:creationId xmlns:a16="http://schemas.microsoft.com/office/drawing/2014/main" id="{5DBB8D3B-D468-4E11-930E-97B5D35A6C11}"/>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16123" y="703255"/>
            <a:ext cx="5272861" cy="249325"/>
          </a:xfrm>
          <a:prstGeom prst="rect">
            <a:avLst/>
          </a:prstGeom>
          <a:solidFill>
            <a:srgbClr val="F7F7F7"/>
          </a:solidFill>
        </p:spPr>
        <p:txBody>
          <a:bodyPr vert="horz" wrap="square" lIns="0" tIns="53683" rIns="0" bIns="0" rtlCol="0">
            <a:spAutoFit/>
          </a:bodyPr>
          <a:lstStyle/>
          <a:p>
            <a:pPr marL="80521">
              <a:spcBef>
                <a:spcPts val="423"/>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p:txBody>
      </p:sp>
      <p:sp>
        <p:nvSpPr>
          <p:cNvPr id="3" name="object 3"/>
          <p:cNvSpPr txBox="1"/>
          <p:nvPr/>
        </p:nvSpPr>
        <p:spPr>
          <a:xfrm>
            <a:off x="796687" y="962850"/>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select(-c(pop,</a:t>
            </a:r>
            <a:r>
              <a:rPr sz="1268" spc="-5" dirty="0">
                <a:solidFill>
                  <a:srgbClr val="333333"/>
                </a:solidFill>
                <a:latin typeface="Courier New"/>
                <a:cs typeface="Courier New"/>
              </a:rPr>
              <a:t> </a:t>
            </a:r>
            <a:r>
              <a:rPr sz="1268" dirty="0">
                <a:solidFill>
                  <a:srgbClr val="333333"/>
                </a:solidFill>
                <a:latin typeface="Courier New"/>
                <a:cs typeface="Courier New"/>
              </a:rPr>
              <a:t>gdpPercap))</a:t>
            </a:r>
            <a:endParaRPr sz="1268">
              <a:latin typeface="Courier New"/>
              <a:cs typeface="Courier New"/>
            </a:endParaRPr>
          </a:p>
        </p:txBody>
      </p:sp>
      <p:sp>
        <p:nvSpPr>
          <p:cNvPr id="4" name="object 4"/>
          <p:cNvSpPr txBox="1"/>
          <p:nvPr/>
        </p:nvSpPr>
        <p:spPr>
          <a:xfrm>
            <a:off x="6084071" y="664471"/>
            <a:ext cx="2344753" cy="393035"/>
          </a:xfrm>
          <a:prstGeom prst="rect">
            <a:avLst/>
          </a:prstGeom>
        </p:spPr>
        <p:txBody>
          <a:bodyPr vert="horz" wrap="square" lIns="0" tIns="29824" rIns="0" bIns="0" rtlCol="0">
            <a:spAutoFit/>
          </a:bodyPr>
          <a:lstStyle/>
          <a:p>
            <a:pPr marL="301806" marR="4772" indent="-290474">
              <a:lnSpc>
                <a:spcPts val="1409"/>
              </a:lnSpc>
              <a:spcBef>
                <a:spcPts val="235"/>
              </a:spcBef>
              <a:tabLst>
                <a:tab pos="1461912" algn="l"/>
              </a:tabLst>
            </a:pPr>
            <a:r>
              <a:rPr sz="1268" dirty="0">
                <a:latin typeface="Courier New"/>
                <a:cs typeface="Courier New"/>
              </a:rPr>
              <a:t># A tibble: 1,704 x 4  country	continent</a:t>
            </a:r>
            <a:endParaRPr sz="1268">
              <a:latin typeface="Courier New"/>
              <a:cs typeface="Courier New"/>
            </a:endParaRPr>
          </a:p>
        </p:txBody>
      </p:sp>
      <p:sp>
        <p:nvSpPr>
          <p:cNvPr id="5" name="object 5"/>
          <p:cNvSpPr txBox="1"/>
          <p:nvPr/>
        </p:nvSpPr>
        <p:spPr>
          <a:xfrm>
            <a:off x="8598076" y="843502"/>
            <a:ext cx="1184604"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year</a:t>
            </a:r>
            <a:r>
              <a:rPr sz="1268" spc="-85" dirty="0">
                <a:latin typeface="Courier New"/>
                <a:cs typeface="Courier New"/>
              </a:rPr>
              <a:t> </a:t>
            </a:r>
            <a:r>
              <a:rPr sz="1268" dirty="0">
                <a:latin typeface="Courier New"/>
                <a:cs typeface="Courier New"/>
              </a:rPr>
              <a:t>lifeExp</a:t>
            </a:r>
            <a:endParaRPr sz="1268">
              <a:latin typeface="Courier New"/>
              <a:cs typeface="Courier New"/>
            </a:endParaRPr>
          </a:p>
        </p:txBody>
      </p:sp>
      <p:graphicFrame>
        <p:nvGraphicFramePr>
          <p:cNvPr id="6" name="object 6"/>
          <p:cNvGraphicFramePr>
            <a:graphicFrameLocks noGrp="1"/>
          </p:cNvGraphicFramePr>
          <p:nvPr/>
        </p:nvGraphicFramePr>
        <p:xfrm>
          <a:off x="6066176" y="1061448"/>
          <a:ext cx="3733947" cy="2011680"/>
        </p:xfrm>
        <a:graphic>
          <a:graphicData uri="http://schemas.openxmlformats.org/drawingml/2006/table">
            <a:tbl>
              <a:tblPr firstRow="1" bandRow="1">
                <a:tableStyleId>{2D5ABB26-0587-4C30-8999-92F81FD0307C}</a:tableStyleId>
              </a:tblPr>
              <a:tblGrid>
                <a:gridCol w="271397">
                  <a:extLst>
                    <a:ext uri="{9D8B030D-6E8A-4147-A177-3AD203B41FA5}">
                      <a16:colId xmlns:a16="http://schemas.microsoft.com/office/drawing/2014/main" val="20000"/>
                    </a:ext>
                  </a:extLst>
                </a:gridCol>
                <a:gridCol w="1160149">
                  <a:extLst>
                    <a:ext uri="{9D8B030D-6E8A-4147-A177-3AD203B41FA5}">
                      <a16:colId xmlns:a16="http://schemas.microsoft.com/office/drawing/2014/main" val="20001"/>
                    </a:ext>
                  </a:extLst>
                </a:gridCol>
                <a:gridCol w="773630">
                  <a:extLst>
                    <a:ext uri="{9D8B030D-6E8A-4147-A177-3AD203B41FA5}">
                      <a16:colId xmlns:a16="http://schemas.microsoft.com/office/drawing/2014/main" val="20002"/>
                    </a:ext>
                  </a:extLst>
                </a:gridCol>
                <a:gridCol w="870261">
                  <a:extLst>
                    <a:ext uri="{9D8B030D-6E8A-4147-A177-3AD203B41FA5}">
                      <a16:colId xmlns:a16="http://schemas.microsoft.com/office/drawing/2014/main" val="20003"/>
                    </a:ext>
                  </a:extLst>
                </a:gridCol>
                <a:gridCol w="658510">
                  <a:extLst>
                    <a:ext uri="{9D8B030D-6E8A-4147-A177-3AD203B41FA5}">
                      <a16:colId xmlns:a16="http://schemas.microsoft.com/office/drawing/2014/main" val="20004"/>
                    </a:ext>
                  </a:extLst>
                </a:gridCol>
              </a:tblGrid>
              <a:tr h="180779">
                <a:tc>
                  <a:txBody>
                    <a:bodyPr/>
                    <a:lstStyle/>
                    <a:p>
                      <a:pPr>
                        <a:lnSpc>
                          <a:spcPct val="100000"/>
                        </a:lnSpc>
                      </a:pPr>
                      <a:endParaRPr sz="1000">
                        <a:latin typeface="Times New Roman"/>
                        <a:cs typeface="Times New Roman"/>
                      </a:endParaRPr>
                    </a:p>
                  </a:txBody>
                  <a:tcPr marL="0" marR="0" marT="0" marB="0"/>
                </a:tc>
                <a:tc>
                  <a:txBody>
                    <a:bodyPr/>
                    <a:lstStyle/>
                    <a:p>
                      <a:pPr marL="51435">
                        <a:lnSpc>
                          <a:spcPts val="1395"/>
                        </a:lnSpc>
                      </a:pPr>
                      <a:r>
                        <a:rPr sz="1300" dirty="0">
                          <a:latin typeface="Courier New"/>
                          <a:cs typeface="Courier New"/>
                        </a:rPr>
                        <a:t>&lt;fct&gt;</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&lt;fct&gt;</a:t>
                      </a:r>
                      <a:endParaRPr sz="1300">
                        <a:latin typeface="Courier New"/>
                        <a:cs typeface="Courier New"/>
                      </a:endParaRPr>
                    </a:p>
                  </a:txBody>
                  <a:tcPr marL="0" marR="0" marT="0" marB="0"/>
                </a:tc>
                <a:tc>
                  <a:txBody>
                    <a:bodyPr/>
                    <a:lstStyle/>
                    <a:p>
                      <a:pPr marR="146685" algn="r">
                        <a:lnSpc>
                          <a:spcPts val="1395"/>
                        </a:lnSpc>
                      </a:pPr>
                      <a:r>
                        <a:rPr sz="1300" dirty="0">
                          <a:latin typeface="Courier New"/>
                          <a:cs typeface="Courier New"/>
                        </a:rPr>
                        <a:t>&lt;int&gt;</a:t>
                      </a:r>
                      <a:endParaRPr sz="1300">
                        <a:latin typeface="Courier New"/>
                        <a:cs typeface="Courier New"/>
                      </a:endParaRPr>
                    </a:p>
                  </a:txBody>
                  <a:tcPr marL="0" marR="0" marT="0" marB="0"/>
                </a:tc>
                <a:tc>
                  <a:txBody>
                    <a:bodyPr/>
                    <a:lstStyle/>
                    <a:p>
                      <a:pPr marR="24130" algn="r">
                        <a:lnSpc>
                          <a:spcPts val="1395"/>
                        </a:lnSpc>
                      </a:pPr>
                      <a:r>
                        <a:rPr sz="1300" dirty="0">
                          <a:latin typeface="Courier New"/>
                          <a:cs typeface="Courier New"/>
                        </a:rPr>
                        <a:t>&lt;dbl&gt;</a:t>
                      </a:r>
                      <a:endParaRPr sz="1300">
                        <a:latin typeface="Courier New"/>
                        <a:cs typeface="Courier New"/>
                      </a:endParaRPr>
                    </a:p>
                  </a:txBody>
                  <a:tcPr marL="0" marR="0" marT="0" marB="0"/>
                </a:tc>
                <a:extLst>
                  <a:ext uri="{0D108BD9-81ED-4DB2-BD59-A6C34878D82A}">
                    <a16:rowId xmlns:a16="http://schemas.microsoft.com/office/drawing/2014/main" val="10000"/>
                  </a:ext>
                </a:extLst>
              </a:tr>
              <a:tr h="179031">
                <a:tc>
                  <a:txBody>
                    <a:bodyPr/>
                    <a:lstStyle/>
                    <a:p>
                      <a:pPr marR="43815" algn="r">
                        <a:lnSpc>
                          <a:spcPts val="1380"/>
                        </a:lnSpc>
                      </a:pPr>
                      <a:r>
                        <a:rPr sz="1300" dirty="0">
                          <a:latin typeface="Courier New"/>
                          <a:cs typeface="Courier New"/>
                        </a:rPr>
                        <a:t>1</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1952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28.8</a:t>
                      </a:r>
                      <a:endParaRPr sz="1300">
                        <a:latin typeface="Courier New"/>
                        <a:cs typeface="Courier New"/>
                      </a:endParaRPr>
                    </a:p>
                  </a:txBody>
                  <a:tcPr marL="0" marR="0" marT="0" marB="0"/>
                </a:tc>
                <a:extLst>
                  <a:ext uri="{0D108BD9-81ED-4DB2-BD59-A6C34878D82A}">
                    <a16:rowId xmlns:a16="http://schemas.microsoft.com/office/drawing/2014/main" val="10001"/>
                  </a:ext>
                </a:extLst>
              </a:tr>
              <a:tr h="179031">
                <a:tc>
                  <a:txBody>
                    <a:bodyPr/>
                    <a:lstStyle/>
                    <a:p>
                      <a:pPr marR="43815" algn="r">
                        <a:lnSpc>
                          <a:spcPts val="1380"/>
                        </a:lnSpc>
                      </a:pPr>
                      <a:r>
                        <a:rPr sz="1300" dirty="0">
                          <a:latin typeface="Courier New"/>
                          <a:cs typeface="Courier New"/>
                        </a:rPr>
                        <a:t>2</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1957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30.3</a:t>
                      </a:r>
                      <a:endParaRPr sz="1300">
                        <a:latin typeface="Courier New"/>
                        <a:cs typeface="Courier New"/>
                      </a:endParaRPr>
                    </a:p>
                  </a:txBody>
                  <a:tcPr marL="0" marR="0" marT="0" marB="0"/>
                </a:tc>
                <a:extLst>
                  <a:ext uri="{0D108BD9-81ED-4DB2-BD59-A6C34878D82A}">
                    <a16:rowId xmlns:a16="http://schemas.microsoft.com/office/drawing/2014/main" val="10002"/>
                  </a:ext>
                </a:extLst>
              </a:tr>
              <a:tr h="179031">
                <a:tc>
                  <a:txBody>
                    <a:bodyPr/>
                    <a:lstStyle/>
                    <a:p>
                      <a:pPr marR="43815" algn="r">
                        <a:lnSpc>
                          <a:spcPts val="1380"/>
                        </a:lnSpc>
                      </a:pPr>
                      <a:r>
                        <a:rPr sz="1300" dirty="0">
                          <a:latin typeface="Courier New"/>
                          <a:cs typeface="Courier New"/>
                        </a:rPr>
                        <a:t>3</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1962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32.0</a:t>
                      </a:r>
                      <a:endParaRPr sz="1300">
                        <a:latin typeface="Courier New"/>
                        <a:cs typeface="Courier New"/>
                      </a:endParaRPr>
                    </a:p>
                  </a:txBody>
                  <a:tcPr marL="0" marR="0" marT="0" marB="0"/>
                </a:tc>
                <a:extLst>
                  <a:ext uri="{0D108BD9-81ED-4DB2-BD59-A6C34878D82A}">
                    <a16:rowId xmlns:a16="http://schemas.microsoft.com/office/drawing/2014/main" val="10003"/>
                  </a:ext>
                </a:extLst>
              </a:tr>
              <a:tr h="179031">
                <a:tc>
                  <a:txBody>
                    <a:bodyPr/>
                    <a:lstStyle/>
                    <a:p>
                      <a:pPr marR="43815" algn="r">
                        <a:lnSpc>
                          <a:spcPts val="1380"/>
                        </a:lnSpc>
                      </a:pPr>
                      <a:r>
                        <a:rPr sz="1300" dirty="0">
                          <a:latin typeface="Courier New"/>
                          <a:cs typeface="Courier New"/>
                        </a:rPr>
                        <a:t>4</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1967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34.0</a:t>
                      </a:r>
                      <a:endParaRPr sz="1300">
                        <a:latin typeface="Courier New"/>
                        <a:cs typeface="Courier New"/>
                      </a:endParaRPr>
                    </a:p>
                  </a:txBody>
                  <a:tcPr marL="0" marR="0" marT="0" marB="0"/>
                </a:tc>
                <a:extLst>
                  <a:ext uri="{0D108BD9-81ED-4DB2-BD59-A6C34878D82A}">
                    <a16:rowId xmlns:a16="http://schemas.microsoft.com/office/drawing/2014/main" val="10004"/>
                  </a:ext>
                </a:extLst>
              </a:tr>
              <a:tr h="179031">
                <a:tc>
                  <a:txBody>
                    <a:bodyPr/>
                    <a:lstStyle/>
                    <a:p>
                      <a:pPr marR="43815" algn="r">
                        <a:lnSpc>
                          <a:spcPts val="1380"/>
                        </a:lnSpc>
                      </a:pPr>
                      <a:r>
                        <a:rPr sz="1300" dirty="0">
                          <a:latin typeface="Courier New"/>
                          <a:cs typeface="Courier New"/>
                        </a:rPr>
                        <a:t>5</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1972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36.1</a:t>
                      </a:r>
                      <a:endParaRPr sz="1300">
                        <a:latin typeface="Courier New"/>
                        <a:cs typeface="Courier New"/>
                      </a:endParaRPr>
                    </a:p>
                  </a:txBody>
                  <a:tcPr marL="0" marR="0" marT="0" marB="0"/>
                </a:tc>
                <a:extLst>
                  <a:ext uri="{0D108BD9-81ED-4DB2-BD59-A6C34878D82A}">
                    <a16:rowId xmlns:a16="http://schemas.microsoft.com/office/drawing/2014/main" val="10005"/>
                  </a:ext>
                </a:extLst>
              </a:tr>
              <a:tr h="179031">
                <a:tc>
                  <a:txBody>
                    <a:bodyPr/>
                    <a:lstStyle/>
                    <a:p>
                      <a:pPr marR="43815" algn="r">
                        <a:lnSpc>
                          <a:spcPts val="1380"/>
                        </a:lnSpc>
                      </a:pPr>
                      <a:r>
                        <a:rPr sz="1300" dirty="0">
                          <a:latin typeface="Courier New"/>
                          <a:cs typeface="Courier New"/>
                        </a:rPr>
                        <a:t>6</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1977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38.4</a:t>
                      </a:r>
                      <a:endParaRPr sz="1300">
                        <a:latin typeface="Courier New"/>
                        <a:cs typeface="Courier New"/>
                      </a:endParaRPr>
                    </a:p>
                  </a:txBody>
                  <a:tcPr marL="0" marR="0" marT="0" marB="0"/>
                </a:tc>
                <a:extLst>
                  <a:ext uri="{0D108BD9-81ED-4DB2-BD59-A6C34878D82A}">
                    <a16:rowId xmlns:a16="http://schemas.microsoft.com/office/drawing/2014/main" val="10006"/>
                  </a:ext>
                </a:extLst>
              </a:tr>
              <a:tr h="179031">
                <a:tc>
                  <a:txBody>
                    <a:bodyPr/>
                    <a:lstStyle/>
                    <a:p>
                      <a:pPr marR="43815" algn="r">
                        <a:lnSpc>
                          <a:spcPts val="1380"/>
                        </a:lnSpc>
                      </a:pPr>
                      <a:r>
                        <a:rPr sz="1300" dirty="0">
                          <a:latin typeface="Courier New"/>
                          <a:cs typeface="Courier New"/>
                        </a:rPr>
                        <a:t>7</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1982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39.9</a:t>
                      </a:r>
                      <a:endParaRPr sz="1300">
                        <a:latin typeface="Courier New"/>
                        <a:cs typeface="Courier New"/>
                      </a:endParaRPr>
                    </a:p>
                  </a:txBody>
                  <a:tcPr marL="0" marR="0" marT="0" marB="0"/>
                </a:tc>
                <a:extLst>
                  <a:ext uri="{0D108BD9-81ED-4DB2-BD59-A6C34878D82A}">
                    <a16:rowId xmlns:a16="http://schemas.microsoft.com/office/drawing/2014/main" val="10007"/>
                  </a:ext>
                </a:extLst>
              </a:tr>
              <a:tr h="179031">
                <a:tc>
                  <a:txBody>
                    <a:bodyPr/>
                    <a:lstStyle/>
                    <a:p>
                      <a:pPr marR="43815" algn="r">
                        <a:lnSpc>
                          <a:spcPts val="1380"/>
                        </a:lnSpc>
                      </a:pPr>
                      <a:r>
                        <a:rPr sz="1300" dirty="0">
                          <a:latin typeface="Courier New"/>
                          <a:cs typeface="Courier New"/>
                        </a:rPr>
                        <a:t>8</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1987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40.8</a:t>
                      </a:r>
                      <a:endParaRPr sz="1300">
                        <a:latin typeface="Courier New"/>
                        <a:cs typeface="Courier New"/>
                      </a:endParaRPr>
                    </a:p>
                  </a:txBody>
                  <a:tcPr marL="0" marR="0" marT="0" marB="0"/>
                </a:tc>
                <a:extLst>
                  <a:ext uri="{0D108BD9-81ED-4DB2-BD59-A6C34878D82A}">
                    <a16:rowId xmlns:a16="http://schemas.microsoft.com/office/drawing/2014/main" val="10008"/>
                  </a:ext>
                </a:extLst>
              </a:tr>
              <a:tr h="179031">
                <a:tc>
                  <a:txBody>
                    <a:bodyPr/>
                    <a:lstStyle/>
                    <a:p>
                      <a:pPr marR="43815" algn="r">
                        <a:lnSpc>
                          <a:spcPts val="1380"/>
                        </a:lnSpc>
                      </a:pPr>
                      <a:r>
                        <a:rPr sz="1300" dirty="0">
                          <a:latin typeface="Courier New"/>
                          <a:cs typeface="Courier New"/>
                        </a:rPr>
                        <a:t>9</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1992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41.7</a:t>
                      </a:r>
                      <a:endParaRPr sz="1300">
                        <a:latin typeface="Courier New"/>
                        <a:cs typeface="Courier New"/>
                      </a:endParaRPr>
                    </a:p>
                  </a:txBody>
                  <a:tcPr marL="0" marR="0" marT="0" marB="0"/>
                </a:tc>
                <a:extLst>
                  <a:ext uri="{0D108BD9-81ED-4DB2-BD59-A6C34878D82A}">
                    <a16:rowId xmlns:a16="http://schemas.microsoft.com/office/drawing/2014/main" val="10009"/>
                  </a:ext>
                </a:extLst>
              </a:tr>
              <a:tr h="180779">
                <a:tc>
                  <a:txBody>
                    <a:bodyPr/>
                    <a:lstStyle/>
                    <a:p>
                      <a:pPr marR="43815" algn="r">
                        <a:lnSpc>
                          <a:spcPts val="1380"/>
                        </a:lnSpc>
                      </a:pPr>
                      <a:r>
                        <a:rPr sz="1300" dirty="0">
                          <a:latin typeface="Courier New"/>
                          <a:cs typeface="Courier New"/>
                        </a:rPr>
                        <a:t>10</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1997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41.8</a:t>
                      </a:r>
                      <a:endParaRPr sz="1300">
                        <a:latin typeface="Courier New"/>
                        <a:cs typeface="Courier New"/>
                      </a:endParaRPr>
                    </a:p>
                  </a:txBody>
                  <a:tcPr marL="0" marR="0" marT="0" marB="0"/>
                </a:tc>
                <a:extLst>
                  <a:ext uri="{0D108BD9-81ED-4DB2-BD59-A6C34878D82A}">
                    <a16:rowId xmlns:a16="http://schemas.microsoft.com/office/drawing/2014/main" val="10010"/>
                  </a:ext>
                </a:extLst>
              </a:tr>
            </a:tbl>
          </a:graphicData>
        </a:graphic>
      </p:graphicFrame>
      <p:sp>
        <p:nvSpPr>
          <p:cNvPr id="7" name="object 7"/>
          <p:cNvSpPr txBox="1"/>
          <p:nvPr/>
        </p:nvSpPr>
        <p:spPr>
          <a:xfrm>
            <a:off x="6084071" y="2991872"/>
            <a:ext cx="2538012"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 ... with 1,694 more</a:t>
            </a:r>
            <a:r>
              <a:rPr sz="1268" spc="-94" dirty="0">
                <a:latin typeface="Courier New"/>
                <a:cs typeface="Courier New"/>
              </a:rPr>
              <a:t> </a:t>
            </a:r>
            <a:r>
              <a:rPr sz="1268" dirty="0">
                <a:latin typeface="Courier New"/>
                <a:cs typeface="Courier New"/>
              </a:rPr>
              <a:t>rows</a:t>
            </a:r>
            <a:endParaRPr sz="1268">
              <a:latin typeface="Courier New"/>
              <a:cs typeface="Courier New"/>
            </a:endParaRPr>
          </a:p>
        </p:txBody>
      </p:sp>
      <p:sp>
        <p:nvSpPr>
          <p:cNvPr id="9" name="Footer Placeholder 4">
            <a:extLst>
              <a:ext uri="{FF2B5EF4-FFF2-40B4-BE49-F238E27FC236}">
                <a16:creationId xmlns:a16="http://schemas.microsoft.com/office/drawing/2014/main" id="{B8629050-BBA5-43F0-9C10-8FD66275B648}"/>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16123" y="703255"/>
            <a:ext cx="5272861" cy="439569"/>
          </a:xfrm>
          <a:prstGeom prst="rect">
            <a:avLst/>
          </a:prstGeom>
          <a:solidFill>
            <a:srgbClr val="F7F7F7"/>
          </a:solidFill>
        </p:spPr>
        <p:txBody>
          <a:bodyPr vert="horz" wrap="square" lIns="0" tIns="53683" rIns="0" bIns="0" rtlCol="0">
            <a:spAutoFit/>
          </a:bodyPr>
          <a:lstStyle/>
          <a:p>
            <a:pPr marL="80521">
              <a:lnSpc>
                <a:spcPts val="1465"/>
              </a:lnSpc>
              <a:spcBef>
                <a:spcPts val="423"/>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73773">
              <a:lnSpc>
                <a:spcPts val="1465"/>
              </a:lnSpc>
            </a:pPr>
            <a:r>
              <a:rPr sz="1268" dirty="0">
                <a:solidFill>
                  <a:srgbClr val="333333"/>
                </a:solidFill>
                <a:latin typeface="Courier New"/>
                <a:cs typeface="Courier New"/>
              </a:rPr>
              <a:t>select(-c(pop, gdpPercap))</a:t>
            </a:r>
            <a:r>
              <a:rPr sz="1268" spc="-9"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p:txBody>
      </p:sp>
      <p:sp>
        <p:nvSpPr>
          <p:cNvPr id="3" name="object 3"/>
          <p:cNvSpPr txBox="1"/>
          <p:nvPr/>
        </p:nvSpPr>
        <p:spPr>
          <a:xfrm>
            <a:off x="796687" y="1141881"/>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group_by(country,</a:t>
            </a:r>
            <a:r>
              <a:rPr sz="1268" spc="-5" dirty="0">
                <a:solidFill>
                  <a:srgbClr val="333333"/>
                </a:solidFill>
                <a:latin typeface="Courier New"/>
                <a:cs typeface="Courier New"/>
              </a:rPr>
              <a:t> </a:t>
            </a:r>
            <a:r>
              <a:rPr sz="1268" dirty="0">
                <a:solidFill>
                  <a:srgbClr val="333333"/>
                </a:solidFill>
                <a:latin typeface="Courier New"/>
                <a:cs typeface="Courier New"/>
              </a:rPr>
              <a:t>continent)</a:t>
            </a:r>
            <a:endParaRPr sz="1268">
              <a:latin typeface="Courier New"/>
              <a:cs typeface="Courier New"/>
            </a:endParaRPr>
          </a:p>
        </p:txBody>
      </p:sp>
      <p:sp>
        <p:nvSpPr>
          <p:cNvPr id="4" name="object 4"/>
          <p:cNvSpPr txBox="1"/>
          <p:nvPr/>
        </p:nvSpPr>
        <p:spPr>
          <a:xfrm>
            <a:off x="6084071" y="664470"/>
            <a:ext cx="3698757" cy="580151"/>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 A tibble: 1,704 x</a:t>
            </a:r>
            <a:r>
              <a:rPr sz="1268" spc="-23" dirty="0">
                <a:latin typeface="Courier New"/>
                <a:cs typeface="Courier New"/>
              </a:rPr>
              <a:t> </a:t>
            </a:r>
            <a:r>
              <a:rPr sz="1268" dirty="0">
                <a:latin typeface="Courier New"/>
                <a:cs typeface="Courier New"/>
              </a:rPr>
              <a:t>4</a:t>
            </a:r>
            <a:endParaRPr sz="1268">
              <a:latin typeface="Courier New"/>
              <a:cs typeface="Courier New"/>
            </a:endParaRPr>
          </a:p>
          <a:p>
            <a:pPr marL="301806" marR="4772" indent="-290474">
              <a:lnSpc>
                <a:spcPts val="1409"/>
              </a:lnSpc>
              <a:spcBef>
                <a:spcPts val="85"/>
              </a:spcBef>
              <a:tabLst>
                <a:tab pos="1172035" algn="l"/>
                <a:tab pos="1461912" algn="l"/>
                <a:tab pos="2525393" algn="l"/>
              </a:tabLst>
            </a:pPr>
            <a:r>
              <a:rPr sz="1268" dirty="0">
                <a:latin typeface="Courier New"/>
                <a:cs typeface="Courier New"/>
              </a:rPr>
              <a:t># Groups:	country, continent [142]  country		continent	year</a:t>
            </a:r>
            <a:r>
              <a:rPr sz="1268" spc="-94" dirty="0">
                <a:latin typeface="Courier New"/>
                <a:cs typeface="Courier New"/>
              </a:rPr>
              <a:t> </a:t>
            </a:r>
            <a:r>
              <a:rPr sz="1268" dirty="0">
                <a:latin typeface="Courier New"/>
                <a:cs typeface="Courier New"/>
              </a:rPr>
              <a:t>lifeExp</a:t>
            </a:r>
            <a:endParaRPr sz="1268">
              <a:latin typeface="Courier New"/>
              <a:cs typeface="Courier New"/>
            </a:endParaRPr>
          </a:p>
        </p:txBody>
      </p:sp>
      <p:graphicFrame>
        <p:nvGraphicFramePr>
          <p:cNvPr id="5" name="object 5"/>
          <p:cNvGraphicFramePr>
            <a:graphicFrameLocks noGrp="1"/>
          </p:cNvGraphicFramePr>
          <p:nvPr/>
        </p:nvGraphicFramePr>
        <p:xfrm>
          <a:off x="6066176" y="1240479"/>
          <a:ext cx="3733947" cy="2011680"/>
        </p:xfrm>
        <a:graphic>
          <a:graphicData uri="http://schemas.openxmlformats.org/drawingml/2006/table">
            <a:tbl>
              <a:tblPr firstRow="1" bandRow="1">
                <a:tableStyleId>{2D5ABB26-0587-4C30-8999-92F81FD0307C}</a:tableStyleId>
              </a:tblPr>
              <a:tblGrid>
                <a:gridCol w="271397">
                  <a:extLst>
                    <a:ext uri="{9D8B030D-6E8A-4147-A177-3AD203B41FA5}">
                      <a16:colId xmlns:a16="http://schemas.microsoft.com/office/drawing/2014/main" val="20000"/>
                    </a:ext>
                  </a:extLst>
                </a:gridCol>
                <a:gridCol w="1160149">
                  <a:extLst>
                    <a:ext uri="{9D8B030D-6E8A-4147-A177-3AD203B41FA5}">
                      <a16:colId xmlns:a16="http://schemas.microsoft.com/office/drawing/2014/main" val="20001"/>
                    </a:ext>
                  </a:extLst>
                </a:gridCol>
                <a:gridCol w="773630">
                  <a:extLst>
                    <a:ext uri="{9D8B030D-6E8A-4147-A177-3AD203B41FA5}">
                      <a16:colId xmlns:a16="http://schemas.microsoft.com/office/drawing/2014/main" val="20002"/>
                    </a:ext>
                  </a:extLst>
                </a:gridCol>
                <a:gridCol w="870261">
                  <a:extLst>
                    <a:ext uri="{9D8B030D-6E8A-4147-A177-3AD203B41FA5}">
                      <a16:colId xmlns:a16="http://schemas.microsoft.com/office/drawing/2014/main" val="20003"/>
                    </a:ext>
                  </a:extLst>
                </a:gridCol>
                <a:gridCol w="658510">
                  <a:extLst>
                    <a:ext uri="{9D8B030D-6E8A-4147-A177-3AD203B41FA5}">
                      <a16:colId xmlns:a16="http://schemas.microsoft.com/office/drawing/2014/main" val="20004"/>
                    </a:ext>
                  </a:extLst>
                </a:gridCol>
              </a:tblGrid>
              <a:tr h="180779">
                <a:tc>
                  <a:txBody>
                    <a:bodyPr/>
                    <a:lstStyle/>
                    <a:p>
                      <a:pPr>
                        <a:lnSpc>
                          <a:spcPct val="100000"/>
                        </a:lnSpc>
                      </a:pPr>
                      <a:endParaRPr sz="1000">
                        <a:latin typeface="Times New Roman"/>
                        <a:cs typeface="Times New Roman"/>
                      </a:endParaRPr>
                    </a:p>
                  </a:txBody>
                  <a:tcPr marL="0" marR="0" marT="0" marB="0"/>
                </a:tc>
                <a:tc>
                  <a:txBody>
                    <a:bodyPr/>
                    <a:lstStyle/>
                    <a:p>
                      <a:pPr marL="51435">
                        <a:lnSpc>
                          <a:spcPts val="1395"/>
                        </a:lnSpc>
                      </a:pPr>
                      <a:r>
                        <a:rPr sz="1300" dirty="0">
                          <a:latin typeface="Courier New"/>
                          <a:cs typeface="Courier New"/>
                        </a:rPr>
                        <a:t>&lt;fct&gt;</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&lt;fct&gt;</a:t>
                      </a:r>
                      <a:endParaRPr sz="1300">
                        <a:latin typeface="Courier New"/>
                        <a:cs typeface="Courier New"/>
                      </a:endParaRPr>
                    </a:p>
                  </a:txBody>
                  <a:tcPr marL="0" marR="0" marT="0" marB="0"/>
                </a:tc>
                <a:tc>
                  <a:txBody>
                    <a:bodyPr/>
                    <a:lstStyle/>
                    <a:p>
                      <a:pPr marR="146685" algn="r">
                        <a:lnSpc>
                          <a:spcPts val="1395"/>
                        </a:lnSpc>
                      </a:pPr>
                      <a:r>
                        <a:rPr sz="1300" dirty="0">
                          <a:latin typeface="Courier New"/>
                          <a:cs typeface="Courier New"/>
                        </a:rPr>
                        <a:t>&lt;int&gt;</a:t>
                      </a:r>
                      <a:endParaRPr sz="1300">
                        <a:latin typeface="Courier New"/>
                        <a:cs typeface="Courier New"/>
                      </a:endParaRPr>
                    </a:p>
                  </a:txBody>
                  <a:tcPr marL="0" marR="0" marT="0" marB="0"/>
                </a:tc>
                <a:tc>
                  <a:txBody>
                    <a:bodyPr/>
                    <a:lstStyle/>
                    <a:p>
                      <a:pPr marR="24130" algn="r">
                        <a:lnSpc>
                          <a:spcPts val="1395"/>
                        </a:lnSpc>
                      </a:pPr>
                      <a:r>
                        <a:rPr sz="1300" dirty="0">
                          <a:latin typeface="Courier New"/>
                          <a:cs typeface="Courier New"/>
                        </a:rPr>
                        <a:t>&lt;dbl&gt;</a:t>
                      </a:r>
                      <a:endParaRPr sz="1300">
                        <a:latin typeface="Courier New"/>
                        <a:cs typeface="Courier New"/>
                      </a:endParaRPr>
                    </a:p>
                  </a:txBody>
                  <a:tcPr marL="0" marR="0" marT="0" marB="0"/>
                </a:tc>
                <a:extLst>
                  <a:ext uri="{0D108BD9-81ED-4DB2-BD59-A6C34878D82A}">
                    <a16:rowId xmlns:a16="http://schemas.microsoft.com/office/drawing/2014/main" val="10000"/>
                  </a:ext>
                </a:extLst>
              </a:tr>
              <a:tr h="179031">
                <a:tc>
                  <a:txBody>
                    <a:bodyPr/>
                    <a:lstStyle/>
                    <a:p>
                      <a:pPr marR="43815" algn="r">
                        <a:lnSpc>
                          <a:spcPts val="1380"/>
                        </a:lnSpc>
                      </a:pPr>
                      <a:r>
                        <a:rPr sz="1300" dirty="0">
                          <a:latin typeface="Courier New"/>
                          <a:cs typeface="Courier New"/>
                        </a:rPr>
                        <a:t>1</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1952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28.8</a:t>
                      </a:r>
                      <a:endParaRPr sz="1300">
                        <a:latin typeface="Courier New"/>
                        <a:cs typeface="Courier New"/>
                      </a:endParaRPr>
                    </a:p>
                  </a:txBody>
                  <a:tcPr marL="0" marR="0" marT="0" marB="0"/>
                </a:tc>
                <a:extLst>
                  <a:ext uri="{0D108BD9-81ED-4DB2-BD59-A6C34878D82A}">
                    <a16:rowId xmlns:a16="http://schemas.microsoft.com/office/drawing/2014/main" val="10001"/>
                  </a:ext>
                </a:extLst>
              </a:tr>
              <a:tr h="179031">
                <a:tc>
                  <a:txBody>
                    <a:bodyPr/>
                    <a:lstStyle/>
                    <a:p>
                      <a:pPr marR="43815" algn="r">
                        <a:lnSpc>
                          <a:spcPts val="1380"/>
                        </a:lnSpc>
                      </a:pPr>
                      <a:r>
                        <a:rPr sz="1300" dirty="0">
                          <a:latin typeface="Courier New"/>
                          <a:cs typeface="Courier New"/>
                        </a:rPr>
                        <a:t>2</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1957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30.3</a:t>
                      </a:r>
                      <a:endParaRPr sz="1300">
                        <a:latin typeface="Courier New"/>
                        <a:cs typeface="Courier New"/>
                      </a:endParaRPr>
                    </a:p>
                  </a:txBody>
                  <a:tcPr marL="0" marR="0" marT="0" marB="0"/>
                </a:tc>
                <a:extLst>
                  <a:ext uri="{0D108BD9-81ED-4DB2-BD59-A6C34878D82A}">
                    <a16:rowId xmlns:a16="http://schemas.microsoft.com/office/drawing/2014/main" val="10002"/>
                  </a:ext>
                </a:extLst>
              </a:tr>
              <a:tr h="179031">
                <a:tc>
                  <a:txBody>
                    <a:bodyPr/>
                    <a:lstStyle/>
                    <a:p>
                      <a:pPr marR="43815" algn="r">
                        <a:lnSpc>
                          <a:spcPts val="1380"/>
                        </a:lnSpc>
                      </a:pPr>
                      <a:r>
                        <a:rPr sz="1300" dirty="0">
                          <a:latin typeface="Courier New"/>
                          <a:cs typeface="Courier New"/>
                        </a:rPr>
                        <a:t>3</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1962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32.0</a:t>
                      </a:r>
                      <a:endParaRPr sz="1300">
                        <a:latin typeface="Courier New"/>
                        <a:cs typeface="Courier New"/>
                      </a:endParaRPr>
                    </a:p>
                  </a:txBody>
                  <a:tcPr marL="0" marR="0" marT="0" marB="0"/>
                </a:tc>
                <a:extLst>
                  <a:ext uri="{0D108BD9-81ED-4DB2-BD59-A6C34878D82A}">
                    <a16:rowId xmlns:a16="http://schemas.microsoft.com/office/drawing/2014/main" val="10003"/>
                  </a:ext>
                </a:extLst>
              </a:tr>
              <a:tr h="179031">
                <a:tc>
                  <a:txBody>
                    <a:bodyPr/>
                    <a:lstStyle/>
                    <a:p>
                      <a:pPr marR="43815" algn="r">
                        <a:lnSpc>
                          <a:spcPts val="1380"/>
                        </a:lnSpc>
                      </a:pPr>
                      <a:r>
                        <a:rPr sz="1300" dirty="0">
                          <a:latin typeface="Courier New"/>
                          <a:cs typeface="Courier New"/>
                        </a:rPr>
                        <a:t>4</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1967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34.0</a:t>
                      </a:r>
                      <a:endParaRPr sz="1300">
                        <a:latin typeface="Courier New"/>
                        <a:cs typeface="Courier New"/>
                      </a:endParaRPr>
                    </a:p>
                  </a:txBody>
                  <a:tcPr marL="0" marR="0" marT="0" marB="0"/>
                </a:tc>
                <a:extLst>
                  <a:ext uri="{0D108BD9-81ED-4DB2-BD59-A6C34878D82A}">
                    <a16:rowId xmlns:a16="http://schemas.microsoft.com/office/drawing/2014/main" val="10004"/>
                  </a:ext>
                </a:extLst>
              </a:tr>
              <a:tr h="179031">
                <a:tc>
                  <a:txBody>
                    <a:bodyPr/>
                    <a:lstStyle/>
                    <a:p>
                      <a:pPr marR="43815" algn="r">
                        <a:lnSpc>
                          <a:spcPts val="1380"/>
                        </a:lnSpc>
                      </a:pPr>
                      <a:r>
                        <a:rPr sz="1300" dirty="0">
                          <a:latin typeface="Courier New"/>
                          <a:cs typeface="Courier New"/>
                        </a:rPr>
                        <a:t>5</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1972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36.1</a:t>
                      </a:r>
                      <a:endParaRPr sz="1300">
                        <a:latin typeface="Courier New"/>
                        <a:cs typeface="Courier New"/>
                      </a:endParaRPr>
                    </a:p>
                  </a:txBody>
                  <a:tcPr marL="0" marR="0" marT="0" marB="0"/>
                </a:tc>
                <a:extLst>
                  <a:ext uri="{0D108BD9-81ED-4DB2-BD59-A6C34878D82A}">
                    <a16:rowId xmlns:a16="http://schemas.microsoft.com/office/drawing/2014/main" val="10005"/>
                  </a:ext>
                </a:extLst>
              </a:tr>
              <a:tr h="179031">
                <a:tc>
                  <a:txBody>
                    <a:bodyPr/>
                    <a:lstStyle/>
                    <a:p>
                      <a:pPr marR="43815" algn="r">
                        <a:lnSpc>
                          <a:spcPts val="1380"/>
                        </a:lnSpc>
                      </a:pPr>
                      <a:r>
                        <a:rPr sz="1300" dirty="0">
                          <a:latin typeface="Courier New"/>
                          <a:cs typeface="Courier New"/>
                        </a:rPr>
                        <a:t>6</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1977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38.4</a:t>
                      </a:r>
                      <a:endParaRPr sz="1300">
                        <a:latin typeface="Courier New"/>
                        <a:cs typeface="Courier New"/>
                      </a:endParaRPr>
                    </a:p>
                  </a:txBody>
                  <a:tcPr marL="0" marR="0" marT="0" marB="0"/>
                </a:tc>
                <a:extLst>
                  <a:ext uri="{0D108BD9-81ED-4DB2-BD59-A6C34878D82A}">
                    <a16:rowId xmlns:a16="http://schemas.microsoft.com/office/drawing/2014/main" val="10006"/>
                  </a:ext>
                </a:extLst>
              </a:tr>
              <a:tr h="179031">
                <a:tc>
                  <a:txBody>
                    <a:bodyPr/>
                    <a:lstStyle/>
                    <a:p>
                      <a:pPr marR="43815" algn="r">
                        <a:lnSpc>
                          <a:spcPts val="1380"/>
                        </a:lnSpc>
                      </a:pPr>
                      <a:r>
                        <a:rPr sz="1300" dirty="0">
                          <a:latin typeface="Courier New"/>
                          <a:cs typeface="Courier New"/>
                        </a:rPr>
                        <a:t>7</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1982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39.9</a:t>
                      </a:r>
                      <a:endParaRPr sz="1300">
                        <a:latin typeface="Courier New"/>
                        <a:cs typeface="Courier New"/>
                      </a:endParaRPr>
                    </a:p>
                  </a:txBody>
                  <a:tcPr marL="0" marR="0" marT="0" marB="0"/>
                </a:tc>
                <a:extLst>
                  <a:ext uri="{0D108BD9-81ED-4DB2-BD59-A6C34878D82A}">
                    <a16:rowId xmlns:a16="http://schemas.microsoft.com/office/drawing/2014/main" val="10007"/>
                  </a:ext>
                </a:extLst>
              </a:tr>
              <a:tr h="179031">
                <a:tc>
                  <a:txBody>
                    <a:bodyPr/>
                    <a:lstStyle/>
                    <a:p>
                      <a:pPr marR="43815" algn="r">
                        <a:lnSpc>
                          <a:spcPts val="1380"/>
                        </a:lnSpc>
                      </a:pPr>
                      <a:r>
                        <a:rPr sz="1300" dirty="0">
                          <a:latin typeface="Courier New"/>
                          <a:cs typeface="Courier New"/>
                        </a:rPr>
                        <a:t>8</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1987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40.8</a:t>
                      </a:r>
                      <a:endParaRPr sz="1300">
                        <a:latin typeface="Courier New"/>
                        <a:cs typeface="Courier New"/>
                      </a:endParaRPr>
                    </a:p>
                  </a:txBody>
                  <a:tcPr marL="0" marR="0" marT="0" marB="0"/>
                </a:tc>
                <a:extLst>
                  <a:ext uri="{0D108BD9-81ED-4DB2-BD59-A6C34878D82A}">
                    <a16:rowId xmlns:a16="http://schemas.microsoft.com/office/drawing/2014/main" val="10008"/>
                  </a:ext>
                </a:extLst>
              </a:tr>
              <a:tr h="179031">
                <a:tc>
                  <a:txBody>
                    <a:bodyPr/>
                    <a:lstStyle/>
                    <a:p>
                      <a:pPr marR="43815" algn="r">
                        <a:lnSpc>
                          <a:spcPts val="1380"/>
                        </a:lnSpc>
                      </a:pPr>
                      <a:r>
                        <a:rPr sz="1300" dirty="0">
                          <a:latin typeface="Courier New"/>
                          <a:cs typeface="Courier New"/>
                        </a:rPr>
                        <a:t>9</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1992</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41.7</a:t>
                      </a:r>
                      <a:endParaRPr sz="1300">
                        <a:latin typeface="Courier New"/>
                        <a:cs typeface="Courier New"/>
                      </a:endParaRPr>
                    </a:p>
                  </a:txBody>
                  <a:tcPr marL="0" marR="0" marT="0" marB="0"/>
                </a:tc>
                <a:extLst>
                  <a:ext uri="{0D108BD9-81ED-4DB2-BD59-A6C34878D82A}">
                    <a16:rowId xmlns:a16="http://schemas.microsoft.com/office/drawing/2014/main" val="10009"/>
                  </a:ext>
                </a:extLst>
              </a:tr>
              <a:tr h="180779">
                <a:tc>
                  <a:txBody>
                    <a:bodyPr/>
                    <a:lstStyle/>
                    <a:p>
                      <a:pPr marR="43815" algn="r">
                        <a:lnSpc>
                          <a:spcPts val="1380"/>
                        </a:lnSpc>
                      </a:pPr>
                      <a:r>
                        <a:rPr sz="1300" dirty="0">
                          <a:latin typeface="Courier New"/>
                          <a:cs typeface="Courier New"/>
                        </a:rPr>
                        <a:t>10</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R="146685" algn="r">
                        <a:lnSpc>
                          <a:spcPts val="1380"/>
                        </a:lnSpc>
                      </a:pPr>
                      <a:r>
                        <a:rPr sz="1300" dirty="0">
                          <a:latin typeface="Courier New"/>
                          <a:cs typeface="Courier New"/>
                        </a:rPr>
                        <a:t>1997</a:t>
                      </a:r>
                      <a:endParaRPr sz="1300">
                        <a:latin typeface="Courier New"/>
                        <a:cs typeface="Courier New"/>
                      </a:endParaRPr>
                    </a:p>
                  </a:txBody>
                  <a:tcPr marL="0" marR="0" marT="0" marB="0"/>
                </a:tc>
                <a:tc>
                  <a:txBody>
                    <a:bodyPr/>
                    <a:lstStyle/>
                    <a:p>
                      <a:pPr marR="24130" algn="r">
                        <a:lnSpc>
                          <a:spcPts val="1380"/>
                        </a:lnSpc>
                      </a:pPr>
                      <a:r>
                        <a:rPr sz="1300" dirty="0">
                          <a:latin typeface="Courier New"/>
                          <a:cs typeface="Courier New"/>
                        </a:rPr>
                        <a:t>41.8</a:t>
                      </a:r>
                      <a:endParaRPr sz="1300">
                        <a:latin typeface="Courier New"/>
                        <a:cs typeface="Courier New"/>
                      </a:endParaRPr>
                    </a:p>
                  </a:txBody>
                  <a:tcPr marL="0" marR="0" marT="0" marB="0"/>
                </a:tc>
                <a:extLst>
                  <a:ext uri="{0D108BD9-81ED-4DB2-BD59-A6C34878D82A}">
                    <a16:rowId xmlns:a16="http://schemas.microsoft.com/office/drawing/2014/main" val="10010"/>
                  </a:ext>
                </a:extLst>
              </a:tr>
            </a:tbl>
          </a:graphicData>
        </a:graphic>
      </p:graphicFrame>
      <p:sp>
        <p:nvSpPr>
          <p:cNvPr id="6" name="object 6"/>
          <p:cNvSpPr txBox="1"/>
          <p:nvPr/>
        </p:nvSpPr>
        <p:spPr>
          <a:xfrm>
            <a:off x="6084071" y="3170903"/>
            <a:ext cx="2538012"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 ... with 1,694 more</a:t>
            </a:r>
            <a:r>
              <a:rPr sz="1268" spc="-94" dirty="0">
                <a:latin typeface="Courier New"/>
                <a:cs typeface="Courier New"/>
              </a:rPr>
              <a:t> </a:t>
            </a:r>
            <a:r>
              <a:rPr sz="1268" dirty="0">
                <a:latin typeface="Courier New"/>
                <a:cs typeface="Courier New"/>
              </a:rPr>
              <a:t>rows</a:t>
            </a:r>
            <a:endParaRPr sz="1268">
              <a:latin typeface="Courier New"/>
              <a:cs typeface="Courier New"/>
            </a:endParaRPr>
          </a:p>
        </p:txBody>
      </p:sp>
      <p:sp>
        <p:nvSpPr>
          <p:cNvPr id="8" name="Footer Placeholder 4">
            <a:extLst>
              <a:ext uri="{FF2B5EF4-FFF2-40B4-BE49-F238E27FC236}">
                <a16:creationId xmlns:a16="http://schemas.microsoft.com/office/drawing/2014/main" id="{D77F6CFA-DB84-4FFA-BBBF-19DBE412CC76}"/>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16123" y="703255"/>
            <a:ext cx="5272861" cy="622311"/>
          </a:xfrm>
          <a:prstGeom prst="rect">
            <a:avLst/>
          </a:prstGeom>
          <a:solidFill>
            <a:srgbClr val="F7F7F7"/>
          </a:solidFill>
        </p:spPr>
        <p:txBody>
          <a:bodyPr vert="horz" wrap="square" lIns="0" tIns="53683" rIns="0" bIns="0" rtlCol="0">
            <a:spAutoFit/>
          </a:bodyPr>
          <a:lstStyle/>
          <a:p>
            <a:pPr marL="80521">
              <a:lnSpc>
                <a:spcPts val="1465"/>
              </a:lnSpc>
              <a:spcBef>
                <a:spcPts val="423"/>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73773" marR="1896728">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p:txBody>
      </p:sp>
      <p:sp>
        <p:nvSpPr>
          <p:cNvPr id="3" name="object 3"/>
          <p:cNvSpPr txBox="1"/>
          <p:nvPr/>
        </p:nvSpPr>
        <p:spPr>
          <a:xfrm>
            <a:off x="796687" y="1320912"/>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nest()</a:t>
            </a:r>
            <a:endParaRPr sz="1268">
              <a:latin typeface="Courier New"/>
              <a:cs typeface="Courier New"/>
            </a:endParaRPr>
          </a:p>
        </p:txBody>
      </p:sp>
      <p:sp>
        <p:nvSpPr>
          <p:cNvPr id="4" name="object 4"/>
          <p:cNvSpPr txBox="1"/>
          <p:nvPr/>
        </p:nvSpPr>
        <p:spPr>
          <a:xfrm>
            <a:off x="6084070" y="664470"/>
            <a:ext cx="3504902" cy="397408"/>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 A tibble: 142 x</a:t>
            </a:r>
            <a:r>
              <a:rPr sz="1268" spc="-23" dirty="0">
                <a:latin typeface="Courier New"/>
                <a:cs typeface="Courier New"/>
              </a:rPr>
              <a:t> </a:t>
            </a:r>
            <a:r>
              <a:rPr sz="1268" dirty="0">
                <a:latin typeface="Courier New"/>
                <a:cs typeface="Courier New"/>
              </a:rPr>
              <a:t>3</a:t>
            </a:r>
            <a:endParaRPr sz="1268">
              <a:latin typeface="Courier New"/>
              <a:cs typeface="Courier New"/>
            </a:endParaRPr>
          </a:p>
          <a:p>
            <a:pPr marL="11929">
              <a:lnSpc>
                <a:spcPts val="1465"/>
              </a:lnSpc>
              <a:tabLst>
                <a:tab pos="1172035" algn="l"/>
              </a:tabLst>
            </a:pPr>
            <a:r>
              <a:rPr sz="1268" dirty="0">
                <a:latin typeface="Courier New"/>
                <a:cs typeface="Courier New"/>
              </a:rPr>
              <a:t># Groups:	country, continent</a:t>
            </a:r>
            <a:r>
              <a:rPr sz="1268" spc="-89" dirty="0">
                <a:latin typeface="Courier New"/>
                <a:cs typeface="Courier New"/>
              </a:rPr>
              <a:t> </a:t>
            </a:r>
            <a:r>
              <a:rPr sz="1268" dirty="0">
                <a:latin typeface="Courier New"/>
                <a:cs typeface="Courier New"/>
              </a:rPr>
              <a:t>[142]</a:t>
            </a:r>
            <a:endParaRPr sz="1268">
              <a:latin typeface="Courier New"/>
              <a:cs typeface="Courier New"/>
            </a:endParaRPr>
          </a:p>
        </p:txBody>
      </p:sp>
      <p:sp>
        <p:nvSpPr>
          <p:cNvPr id="5" name="object 5"/>
          <p:cNvSpPr txBox="1"/>
          <p:nvPr/>
        </p:nvSpPr>
        <p:spPr>
          <a:xfrm>
            <a:off x="6374149" y="1022533"/>
            <a:ext cx="2538012" cy="207165"/>
          </a:xfrm>
          <a:prstGeom prst="rect">
            <a:avLst/>
          </a:prstGeom>
        </p:spPr>
        <p:txBody>
          <a:bodyPr vert="horz" wrap="square" lIns="0" tIns="11930" rIns="0" bIns="0" rtlCol="0">
            <a:spAutoFit/>
          </a:bodyPr>
          <a:lstStyle/>
          <a:p>
            <a:pPr marL="11929">
              <a:spcBef>
                <a:spcPts val="94"/>
              </a:spcBef>
              <a:tabLst>
                <a:tab pos="1172035" algn="l"/>
              </a:tabLst>
            </a:pPr>
            <a:r>
              <a:rPr sz="1268" dirty="0">
                <a:latin typeface="Courier New"/>
                <a:cs typeface="Courier New"/>
              </a:rPr>
              <a:t>country	continent</a:t>
            </a:r>
            <a:r>
              <a:rPr sz="1268" spc="-85" dirty="0">
                <a:latin typeface="Courier New"/>
                <a:cs typeface="Courier New"/>
              </a:rPr>
              <a:t> </a:t>
            </a:r>
            <a:r>
              <a:rPr sz="1268" dirty="0">
                <a:latin typeface="Courier New"/>
                <a:cs typeface="Courier New"/>
              </a:rPr>
              <a:t>data</a:t>
            </a:r>
            <a:endParaRPr sz="1268">
              <a:latin typeface="Courier New"/>
              <a:cs typeface="Courier New"/>
            </a:endParaRPr>
          </a:p>
        </p:txBody>
      </p:sp>
      <p:sp>
        <p:nvSpPr>
          <p:cNvPr id="6" name="object 6"/>
          <p:cNvSpPr txBox="1"/>
          <p:nvPr/>
        </p:nvSpPr>
        <p:spPr>
          <a:xfrm>
            <a:off x="6374148" y="1201563"/>
            <a:ext cx="1667751" cy="207165"/>
          </a:xfrm>
          <a:prstGeom prst="rect">
            <a:avLst/>
          </a:prstGeom>
        </p:spPr>
        <p:txBody>
          <a:bodyPr vert="horz" wrap="square" lIns="0" tIns="11930" rIns="0" bIns="0" rtlCol="0">
            <a:spAutoFit/>
          </a:bodyPr>
          <a:lstStyle/>
          <a:p>
            <a:pPr marL="11929">
              <a:spcBef>
                <a:spcPts val="94"/>
              </a:spcBef>
              <a:tabLst>
                <a:tab pos="1172035" algn="l"/>
              </a:tabLst>
            </a:pPr>
            <a:r>
              <a:rPr sz="1268" dirty="0">
                <a:latin typeface="Courier New"/>
                <a:cs typeface="Courier New"/>
              </a:rPr>
              <a:t>&lt;fct&gt;	&lt;fct&gt;</a:t>
            </a:r>
            <a:endParaRPr sz="1268">
              <a:latin typeface="Courier New"/>
              <a:cs typeface="Courier New"/>
            </a:endParaRPr>
          </a:p>
        </p:txBody>
      </p:sp>
      <p:sp>
        <p:nvSpPr>
          <p:cNvPr id="7" name="object 7"/>
          <p:cNvSpPr txBox="1"/>
          <p:nvPr/>
        </p:nvSpPr>
        <p:spPr>
          <a:xfrm>
            <a:off x="6180763" y="1380594"/>
            <a:ext cx="1764380"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1 Afghanistan</a:t>
            </a:r>
            <a:r>
              <a:rPr sz="1268" spc="-89" dirty="0">
                <a:latin typeface="Courier New"/>
                <a:cs typeface="Courier New"/>
              </a:rPr>
              <a:t> </a:t>
            </a:r>
            <a:r>
              <a:rPr sz="1268" dirty="0">
                <a:latin typeface="Courier New"/>
                <a:cs typeface="Courier New"/>
              </a:rPr>
              <a:t>Asia</a:t>
            </a:r>
            <a:endParaRPr sz="1268">
              <a:latin typeface="Courier New"/>
              <a:cs typeface="Courier New"/>
            </a:endParaRPr>
          </a:p>
        </p:txBody>
      </p:sp>
      <p:sp>
        <p:nvSpPr>
          <p:cNvPr id="8" name="object 8"/>
          <p:cNvSpPr txBox="1"/>
          <p:nvPr/>
        </p:nvSpPr>
        <p:spPr>
          <a:xfrm>
            <a:off x="7534459" y="1559626"/>
            <a:ext cx="604232"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Europe</a:t>
            </a:r>
            <a:endParaRPr sz="1268">
              <a:latin typeface="Courier New"/>
              <a:cs typeface="Courier New"/>
            </a:endParaRPr>
          </a:p>
        </p:txBody>
      </p:sp>
      <p:sp>
        <p:nvSpPr>
          <p:cNvPr id="9" name="object 9"/>
          <p:cNvSpPr txBox="1"/>
          <p:nvPr/>
        </p:nvSpPr>
        <p:spPr>
          <a:xfrm>
            <a:off x="6180763" y="1559625"/>
            <a:ext cx="1184604" cy="1474626"/>
          </a:xfrm>
          <a:prstGeom prst="rect">
            <a:avLst/>
          </a:prstGeom>
        </p:spPr>
        <p:txBody>
          <a:bodyPr vert="horz" wrap="square" lIns="0" tIns="11930" rIns="0" bIns="0" rtlCol="0">
            <a:spAutoFit/>
          </a:bodyPr>
          <a:lstStyle/>
          <a:p>
            <a:pPr marL="205181" indent="-193848">
              <a:lnSpc>
                <a:spcPts val="1465"/>
              </a:lnSpc>
              <a:spcBef>
                <a:spcPts val="94"/>
              </a:spcBef>
              <a:buAutoNum type="arabicPlain" startAt="2"/>
              <a:tabLst>
                <a:tab pos="205777" algn="l"/>
              </a:tabLst>
            </a:pPr>
            <a:r>
              <a:rPr sz="1268" dirty="0">
                <a:latin typeface="Courier New"/>
                <a:cs typeface="Courier New"/>
              </a:rPr>
              <a:t>Albania</a:t>
            </a:r>
            <a:endParaRPr sz="1268">
              <a:latin typeface="Courier New"/>
              <a:cs typeface="Courier New"/>
            </a:endParaRPr>
          </a:p>
          <a:p>
            <a:pPr marL="205181" indent="-193848">
              <a:lnSpc>
                <a:spcPts val="1409"/>
              </a:lnSpc>
              <a:buAutoNum type="arabicPlain" startAt="2"/>
              <a:tabLst>
                <a:tab pos="205777" algn="l"/>
              </a:tabLst>
            </a:pPr>
            <a:r>
              <a:rPr sz="1268" dirty="0">
                <a:latin typeface="Courier New"/>
                <a:cs typeface="Courier New"/>
              </a:rPr>
              <a:t>Algeria</a:t>
            </a:r>
            <a:endParaRPr sz="1268">
              <a:latin typeface="Courier New"/>
              <a:cs typeface="Courier New"/>
            </a:endParaRPr>
          </a:p>
          <a:p>
            <a:pPr marL="205181" indent="-193848">
              <a:lnSpc>
                <a:spcPts val="1409"/>
              </a:lnSpc>
              <a:buAutoNum type="arabicPlain" startAt="2"/>
              <a:tabLst>
                <a:tab pos="205777" algn="l"/>
              </a:tabLst>
            </a:pPr>
            <a:r>
              <a:rPr sz="1268" dirty="0">
                <a:latin typeface="Courier New"/>
                <a:cs typeface="Courier New"/>
              </a:rPr>
              <a:t>Angola</a:t>
            </a:r>
            <a:endParaRPr sz="1268">
              <a:latin typeface="Courier New"/>
              <a:cs typeface="Courier New"/>
            </a:endParaRPr>
          </a:p>
          <a:p>
            <a:pPr marL="205181" indent="-193848">
              <a:lnSpc>
                <a:spcPts val="1409"/>
              </a:lnSpc>
              <a:buAutoNum type="arabicPlain" startAt="2"/>
              <a:tabLst>
                <a:tab pos="205777" algn="l"/>
              </a:tabLst>
            </a:pPr>
            <a:r>
              <a:rPr sz="1268" dirty="0">
                <a:latin typeface="Courier New"/>
                <a:cs typeface="Courier New"/>
              </a:rPr>
              <a:t>Argentina</a:t>
            </a:r>
            <a:endParaRPr sz="1268">
              <a:latin typeface="Courier New"/>
              <a:cs typeface="Courier New"/>
            </a:endParaRPr>
          </a:p>
          <a:p>
            <a:pPr marL="205181" indent="-193848">
              <a:lnSpc>
                <a:spcPts val="1409"/>
              </a:lnSpc>
              <a:buAutoNum type="arabicPlain" startAt="2"/>
              <a:tabLst>
                <a:tab pos="205777" algn="l"/>
              </a:tabLst>
            </a:pPr>
            <a:r>
              <a:rPr sz="1268" dirty="0">
                <a:latin typeface="Courier New"/>
                <a:cs typeface="Courier New"/>
              </a:rPr>
              <a:t>Australia</a:t>
            </a:r>
            <a:endParaRPr sz="1268">
              <a:latin typeface="Courier New"/>
              <a:cs typeface="Courier New"/>
            </a:endParaRPr>
          </a:p>
          <a:p>
            <a:pPr marL="205181" indent="-193848">
              <a:lnSpc>
                <a:spcPts val="1409"/>
              </a:lnSpc>
              <a:buAutoNum type="arabicPlain" startAt="2"/>
              <a:tabLst>
                <a:tab pos="205777" algn="l"/>
              </a:tabLst>
            </a:pPr>
            <a:r>
              <a:rPr sz="1268" dirty="0">
                <a:latin typeface="Courier New"/>
                <a:cs typeface="Courier New"/>
              </a:rPr>
              <a:t>Austria</a:t>
            </a:r>
            <a:endParaRPr sz="1268">
              <a:latin typeface="Courier New"/>
              <a:cs typeface="Courier New"/>
            </a:endParaRPr>
          </a:p>
          <a:p>
            <a:pPr marL="205181" indent="-193848">
              <a:lnSpc>
                <a:spcPts val="1409"/>
              </a:lnSpc>
              <a:buAutoNum type="arabicPlain" startAt="2"/>
              <a:tabLst>
                <a:tab pos="205777" algn="l"/>
              </a:tabLst>
            </a:pPr>
            <a:r>
              <a:rPr sz="1268" dirty="0">
                <a:latin typeface="Courier New"/>
                <a:cs typeface="Courier New"/>
              </a:rPr>
              <a:t>Bahrain</a:t>
            </a:r>
            <a:endParaRPr sz="1268">
              <a:latin typeface="Courier New"/>
              <a:cs typeface="Courier New"/>
            </a:endParaRPr>
          </a:p>
          <a:p>
            <a:pPr marL="205181" indent="-193848">
              <a:lnSpc>
                <a:spcPts val="1465"/>
              </a:lnSpc>
              <a:buAutoNum type="arabicPlain" startAt="2"/>
              <a:tabLst>
                <a:tab pos="205777" algn="l"/>
              </a:tabLst>
            </a:pPr>
            <a:r>
              <a:rPr sz="1268" dirty="0">
                <a:latin typeface="Courier New"/>
                <a:cs typeface="Courier New"/>
              </a:rPr>
              <a:t>Bangladesh</a:t>
            </a:r>
            <a:endParaRPr sz="1268">
              <a:latin typeface="Courier New"/>
              <a:cs typeface="Courier New"/>
            </a:endParaRPr>
          </a:p>
        </p:txBody>
      </p:sp>
      <p:sp>
        <p:nvSpPr>
          <p:cNvPr id="10" name="object 10"/>
          <p:cNvSpPr txBox="1"/>
          <p:nvPr/>
        </p:nvSpPr>
        <p:spPr>
          <a:xfrm>
            <a:off x="7534459" y="1738656"/>
            <a:ext cx="797489" cy="1290717"/>
          </a:xfrm>
          <a:prstGeom prst="rect">
            <a:avLst/>
          </a:prstGeom>
        </p:spPr>
        <p:txBody>
          <a:bodyPr vert="horz" wrap="square" lIns="0" tIns="29824" rIns="0" bIns="0" rtlCol="0">
            <a:spAutoFit/>
          </a:bodyPr>
          <a:lstStyle/>
          <a:p>
            <a:pPr marL="11929" marR="4772">
              <a:lnSpc>
                <a:spcPts val="1409"/>
              </a:lnSpc>
              <a:spcBef>
                <a:spcPts val="235"/>
              </a:spcBef>
            </a:pPr>
            <a:r>
              <a:rPr sz="1268" dirty="0">
                <a:latin typeface="Courier New"/>
                <a:cs typeface="Courier New"/>
              </a:rPr>
              <a:t>Africa  Africa  Americas  Oceania  Europe  Asia  Asia</a:t>
            </a:r>
            <a:endParaRPr sz="1268">
              <a:latin typeface="Courier New"/>
              <a:cs typeface="Courier New"/>
            </a:endParaRPr>
          </a:p>
        </p:txBody>
      </p:sp>
      <p:sp>
        <p:nvSpPr>
          <p:cNvPr id="11" name="object 11"/>
          <p:cNvSpPr txBox="1"/>
          <p:nvPr/>
        </p:nvSpPr>
        <p:spPr>
          <a:xfrm>
            <a:off x="6084071" y="2991872"/>
            <a:ext cx="2054865" cy="207165"/>
          </a:xfrm>
          <a:prstGeom prst="rect">
            <a:avLst/>
          </a:prstGeom>
        </p:spPr>
        <p:txBody>
          <a:bodyPr vert="horz" wrap="square" lIns="0" tIns="11930" rIns="0" bIns="0" rtlCol="0">
            <a:spAutoFit/>
          </a:bodyPr>
          <a:lstStyle/>
          <a:p>
            <a:pPr marL="11929">
              <a:spcBef>
                <a:spcPts val="94"/>
              </a:spcBef>
              <a:tabLst>
                <a:tab pos="1461912" algn="l"/>
              </a:tabLst>
            </a:pPr>
            <a:r>
              <a:rPr sz="1268" dirty="0">
                <a:latin typeface="Courier New"/>
                <a:cs typeface="Courier New"/>
              </a:rPr>
              <a:t>10 Belgium	Europe</a:t>
            </a:r>
            <a:endParaRPr sz="1268">
              <a:latin typeface="Courier New"/>
              <a:cs typeface="Courier New"/>
            </a:endParaRPr>
          </a:p>
        </p:txBody>
      </p:sp>
      <p:sp>
        <p:nvSpPr>
          <p:cNvPr id="12" name="object 12"/>
          <p:cNvSpPr txBox="1"/>
          <p:nvPr/>
        </p:nvSpPr>
        <p:spPr>
          <a:xfrm>
            <a:off x="8501382" y="1201564"/>
            <a:ext cx="1667751" cy="2013235"/>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&lt;list&gt;</a:t>
            </a:r>
            <a:endParaRPr sz="1268">
              <a:latin typeface="Courier New"/>
              <a:cs typeface="Courier New"/>
            </a:endParaRPr>
          </a:p>
          <a:p>
            <a:pPr marL="11929">
              <a:lnSpc>
                <a:spcPts val="1409"/>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a:p>
            <a:pPr marL="11929">
              <a:lnSpc>
                <a:spcPts val="1409"/>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a:p>
            <a:pPr marL="11929">
              <a:lnSpc>
                <a:spcPts val="1409"/>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a:p>
            <a:pPr marL="11929">
              <a:lnSpc>
                <a:spcPts val="1409"/>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a:p>
            <a:pPr marL="11929">
              <a:lnSpc>
                <a:spcPts val="1409"/>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a:p>
            <a:pPr marL="11929">
              <a:lnSpc>
                <a:spcPts val="1409"/>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a:p>
            <a:pPr marL="11929">
              <a:lnSpc>
                <a:spcPts val="1409"/>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a:p>
            <a:pPr marL="11929">
              <a:lnSpc>
                <a:spcPts val="1409"/>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a:p>
            <a:pPr marL="11929">
              <a:lnSpc>
                <a:spcPts val="1409"/>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a:p>
            <a:pPr marL="11929">
              <a:lnSpc>
                <a:spcPts val="1465"/>
              </a:lnSpc>
            </a:pPr>
            <a:r>
              <a:rPr sz="1268" dirty="0">
                <a:latin typeface="Courier New"/>
                <a:cs typeface="Courier New"/>
              </a:rPr>
              <a:t>&lt;tibble [12 x</a:t>
            </a:r>
            <a:r>
              <a:rPr sz="1268" spc="-94" dirty="0">
                <a:latin typeface="Courier New"/>
                <a:cs typeface="Courier New"/>
              </a:rPr>
              <a:t> </a:t>
            </a:r>
            <a:r>
              <a:rPr sz="1268" dirty="0">
                <a:latin typeface="Courier New"/>
                <a:cs typeface="Courier New"/>
              </a:rPr>
              <a:t>2]&gt;</a:t>
            </a:r>
            <a:endParaRPr sz="1268">
              <a:latin typeface="Courier New"/>
              <a:cs typeface="Courier New"/>
            </a:endParaRPr>
          </a:p>
        </p:txBody>
      </p:sp>
      <p:sp>
        <p:nvSpPr>
          <p:cNvPr id="13" name="object 13"/>
          <p:cNvSpPr txBox="1"/>
          <p:nvPr/>
        </p:nvSpPr>
        <p:spPr>
          <a:xfrm>
            <a:off x="6084071" y="3170903"/>
            <a:ext cx="2344753" cy="207165"/>
          </a:xfrm>
          <a:prstGeom prst="rect">
            <a:avLst/>
          </a:prstGeom>
        </p:spPr>
        <p:txBody>
          <a:bodyPr vert="horz" wrap="square" lIns="0" tIns="11930" rIns="0" bIns="0" rtlCol="0">
            <a:spAutoFit/>
          </a:bodyPr>
          <a:lstStyle/>
          <a:p>
            <a:pPr marL="11929">
              <a:spcBef>
                <a:spcPts val="94"/>
              </a:spcBef>
            </a:pPr>
            <a:r>
              <a:rPr sz="1268" dirty="0">
                <a:latin typeface="Courier New"/>
                <a:cs typeface="Courier New"/>
              </a:rPr>
              <a:t># ... with 132 more</a:t>
            </a:r>
            <a:r>
              <a:rPr sz="1268" spc="-94" dirty="0">
                <a:latin typeface="Courier New"/>
                <a:cs typeface="Courier New"/>
              </a:rPr>
              <a:t> </a:t>
            </a:r>
            <a:r>
              <a:rPr sz="1268" dirty="0">
                <a:latin typeface="Courier New"/>
                <a:cs typeface="Courier New"/>
              </a:rPr>
              <a:t>rows</a:t>
            </a:r>
            <a:endParaRPr sz="1268">
              <a:latin typeface="Courier New"/>
              <a:cs typeface="Courier New"/>
            </a:endParaRPr>
          </a:p>
        </p:txBody>
      </p:sp>
      <p:sp>
        <p:nvSpPr>
          <p:cNvPr id="15" name="Footer Placeholder 4">
            <a:extLst>
              <a:ext uri="{FF2B5EF4-FFF2-40B4-BE49-F238E27FC236}">
                <a16:creationId xmlns:a16="http://schemas.microsoft.com/office/drawing/2014/main" id="{A6093377-EAA4-4FA2-AA4E-A15F84F4594A}"/>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16123" y="703255"/>
            <a:ext cx="5272861" cy="801848"/>
          </a:xfrm>
          <a:prstGeom prst="rect">
            <a:avLst/>
          </a:prstGeom>
          <a:solidFill>
            <a:srgbClr val="F7F7F7"/>
          </a:solidFill>
        </p:spPr>
        <p:txBody>
          <a:bodyPr vert="horz" wrap="square" lIns="0" tIns="53683" rIns="0" bIns="0" rtlCol="0">
            <a:spAutoFit/>
          </a:bodyPr>
          <a:lstStyle/>
          <a:p>
            <a:pPr marL="80521">
              <a:lnSpc>
                <a:spcPts val="1465"/>
              </a:lnSpc>
              <a:spcBef>
                <a:spcPts val="423"/>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73773" marR="1896728">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p:txBody>
      </p:sp>
      <p:sp>
        <p:nvSpPr>
          <p:cNvPr id="3" name="object 3"/>
          <p:cNvSpPr txBox="1"/>
          <p:nvPr/>
        </p:nvSpPr>
        <p:spPr>
          <a:xfrm>
            <a:off x="796687" y="1499942"/>
            <a:ext cx="5135671" cy="542456"/>
          </a:xfrm>
          <a:prstGeom prst="rect">
            <a:avLst/>
          </a:prstGeom>
          <a:solidFill>
            <a:srgbClr val="FFFF87"/>
          </a:solidFill>
        </p:spPr>
        <p:txBody>
          <a:bodyPr vert="horz" wrap="square" lIns="0" tIns="0" rIns="0" bIns="0" rtlCol="0">
            <a:spAutoFit/>
          </a:bodyPr>
          <a:lstStyle/>
          <a:p>
            <a:pPr marL="193252" marR="11333">
              <a:lnSpc>
                <a:spcPts val="1254"/>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69632"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a:t>
            </a:r>
            <a:r>
              <a:rPr sz="1268" spc="-28" dirty="0">
                <a:solidFill>
                  <a:srgbClr val="333333"/>
                </a:solidFill>
                <a:latin typeface="Courier New"/>
                <a:cs typeface="Courier New"/>
              </a:rPr>
              <a:t> </a:t>
            </a:r>
            <a:r>
              <a:rPr sz="1268" dirty="0">
                <a:solidFill>
                  <a:srgbClr val="333333"/>
                </a:solidFill>
                <a:latin typeface="Courier New"/>
                <a:cs typeface="Courier New"/>
              </a:rPr>
              <a:t>broom::glance))</a:t>
            </a:r>
            <a:endParaRPr sz="1268">
              <a:latin typeface="Courier New"/>
              <a:cs typeface="Courier New"/>
            </a:endParaRPr>
          </a:p>
        </p:txBody>
      </p:sp>
      <p:sp>
        <p:nvSpPr>
          <p:cNvPr id="4" name="object 4"/>
          <p:cNvSpPr txBox="1"/>
          <p:nvPr/>
        </p:nvSpPr>
        <p:spPr>
          <a:xfrm>
            <a:off x="6084070" y="664470"/>
            <a:ext cx="3504902" cy="397408"/>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 A tibble: 142 x</a:t>
            </a:r>
            <a:r>
              <a:rPr sz="1268" spc="-23" dirty="0">
                <a:latin typeface="Courier New"/>
                <a:cs typeface="Courier New"/>
              </a:rPr>
              <a:t> </a:t>
            </a:r>
            <a:r>
              <a:rPr sz="1268" dirty="0">
                <a:latin typeface="Courier New"/>
                <a:cs typeface="Courier New"/>
              </a:rPr>
              <a:t>5</a:t>
            </a:r>
            <a:endParaRPr sz="1268">
              <a:latin typeface="Courier New"/>
              <a:cs typeface="Courier New"/>
            </a:endParaRPr>
          </a:p>
          <a:p>
            <a:pPr marL="11929">
              <a:lnSpc>
                <a:spcPts val="1465"/>
              </a:lnSpc>
              <a:tabLst>
                <a:tab pos="1172035" algn="l"/>
              </a:tabLst>
            </a:pPr>
            <a:r>
              <a:rPr sz="1268" dirty="0">
                <a:latin typeface="Courier New"/>
                <a:cs typeface="Courier New"/>
              </a:rPr>
              <a:t># Groups:	country, continent</a:t>
            </a:r>
            <a:r>
              <a:rPr sz="1268" spc="-89" dirty="0">
                <a:latin typeface="Courier New"/>
                <a:cs typeface="Courier New"/>
              </a:rPr>
              <a:t> </a:t>
            </a:r>
            <a:r>
              <a:rPr sz="1268" dirty="0">
                <a:latin typeface="Courier New"/>
                <a:cs typeface="Courier New"/>
              </a:rPr>
              <a:t>[142]</a:t>
            </a:r>
            <a:endParaRPr sz="1268">
              <a:latin typeface="Courier New"/>
              <a:cs typeface="Courier New"/>
            </a:endParaRPr>
          </a:p>
        </p:txBody>
      </p:sp>
      <p:graphicFrame>
        <p:nvGraphicFramePr>
          <p:cNvPr id="5" name="object 5"/>
          <p:cNvGraphicFramePr>
            <a:graphicFrameLocks noGrp="1"/>
          </p:cNvGraphicFramePr>
          <p:nvPr>
            <p:extLst>
              <p:ext uri="{D42A27DB-BD31-4B8C-83A1-F6EECF244321}">
                <p14:modId xmlns:p14="http://schemas.microsoft.com/office/powerpoint/2010/main" val="558286042"/>
              </p:ext>
            </p:extLst>
          </p:nvPr>
        </p:nvGraphicFramePr>
        <p:xfrm>
          <a:off x="6066176" y="1061448"/>
          <a:ext cx="5577062" cy="2557780"/>
        </p:xfrm>
        <a:graphic>
          <a:graphicData uri="http://schemas.openxmlformats.org/drawingml/2006/table">
            <a:tbl>
              <a:tblPr firstRow="1" bandRow="1">
                <a:tableStyleId>{2D5ABB26-0587-4C30-8999-92F81FD0307C}</a:tableStyleId>
              </a:tblPr>
              <a:tblGrid>
                <a:gridCol w="1432142">
                  <a:extLst>
                    <a:ext uri="{9D8B030D-6E8A-4147-A177-3AD203B41FA5}">
                      <a16:colId xmlns:a16="http://schemas.microsoft.com/office/drawing/2014/main" val="20000"/>
                    </a:ext>
                  </a:extLst>
                </a:gridCol>
                <a:gridCol w="967486">
                  <a:extLst>
                    <a:ext uri="{9D8B030D-6E8A-4147-A177-3AD203B41FA5}">
                      <a16:colId xmlns:a16="http://schemas.microsoft.com/office/drawing/2014/main" val="20001"/>
                    </a:ext>
                  </a:extLst>
                </a:gridCol>
                <a:gridCol w="774227">
                  <a:extLst>
                    <a:ext uri="{9D8B030D-6E8A-4147-A177-3AD203B41FA5}">
                      <a16:colId xmlns:a16="http://schemas.microsoft.com/office/drawing/2014/main" val="20002"/>
                    </a:ext>
                  </a:extLst>
                </a:gridCol>
                <a:gridCol w="387710">
                  <a:extLst>
                    <a:ext uri="{9D8B030D-6E8A-4147-A177-3AD203B41FA5}">
                      <a16:colId xmlns:a16="http://schemas.microsoft.com/office/drawing/2014/main" val="20003"/>
                    </a:ext>
                  </a:extLst>
                </a:gridCol>
                <a:gridCol w="194452">
                  <a:extLst>
                    <a:ext uri="{9D8B030D-6E8A-4147-A177-3AD203B41FA5}">
                      <a16:colId xmlns:a16="http://schemas.microsoft.com/office/drawing/2014/main" val="20004"/>
                    </a:ext>
                  </a:extLst>
                </a:gridCol>
                <a:gridCol w="387710">
                  <a:extLst>
                    <a:ext uri="{9D8B030D-6E8A-4147-A177-3AD203B41FA5}">
                      <a16:colId xmlns:a16="http://schemas.microsoft.com/office/drawing/2014/main" val="20005"/>
                    </a:ext>
                  </a:extLst>
                </a:gridCol>
                <a:gridCol w="677598">
                  <a:extLst>
                    <a:ext uri="{9D8B030D-6E8A-4147-A177-3AD203B41FA5}">
                      <a16:colId xmlns:a16="http://schemas.microsoft.com/office/drawing/2014/main" val="20006"/>
                    </a:ext>
                  </a:extLst>
                </a:gridCol>
                <a:gridCol w="755737">
                  <a:extLst>
                    <a:ext uri="{9D8B030D-6E8A-4147-A177-3AD203B41FA5}">
                      <a16:colId xmlns:a16="http://schemas.microsoft.com/office/drawing/2014/main" val="20007"/>
                    </a:ext>
                  </a:extLst>
                </a:gridCol>
              </a:tblGrid>
              <a:tr h="180779">
                <a:tc>
                  <a:txBody>
                    <a:bodyPr/>
                    <a:lstStyle/>
                    <a:p>
                      <a:pPr marL="340360">
                        <a:lnSpc>
                          <a:spcPts val="1395"/>
                        </a:lnSpc>
                      </a:pPr>
                      <a:r>
                        <a:rPr sz="1300" dirty="0">
                          <a:latin typeface="Courier New"/>
                          <a:cs typeface="Courier New"/>
                        </a:rPr>
                        <a:t>country</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continent</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data</a:t>
                      </a:r>
                      <a:endParaRPr sz="1300">
                        <a:latin typeface="Courier New"/>
                        <a:cs typeface="Courier New"/>
                      </a:endParaRPr>
                    </a:p>
                  </a:txBody>
                  <a:tcPr marL="0" marR="0" marT="0" marB="0"/>
                </a:tc>
                <a:tc gridSpan="4">
                  <a:txBody>
                    <a:bodyPr/>
                    <a:lstStyle/>
                    <a:p>
                      <a:pPr marL="1080770">
                        <a:lnSpc>
                          <a:spcPts val="1395"/>
                        </a:lnSpc>
                      </a:pPr>
                      <a:r>
                        <a:rPr sz="1300" dirty="0">
                          <a:latin typeface="Courier New"/>
                          <a:cs typeface="Courier New"/>
                        </a:rPr>
                        <a:t>model</a:t>
                      </a:r>
                      <a:endParaRPr sz="13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51435">
                        <a:lnSpc>
                          <a:spcPts val="1395"/>
                        </a:lnSpc>
                      </a:pPr>
                      <a:r>
                        <a:rPr sz="1300" dirty="0">
                          <a:latin typeface="Courier New"/>
                          <a:cs typeface="Courier New"/>
                        </a:rPr>
                        <a:t>results</a:t>
                      </a:r>
                      <a:endParaRPr sz="1300">
                        <a:latin typeface="Courier New"/>
                        <a:cs typeface="Courier New"/>
                      </a:endParaRPr>
                    </a:p>
                  </a:txBody>
                  <a:tcPr marL="0" marR="0" marT="0" marB="0"/>
                </a:tc>
                <a:extLst>
                  <a:ext uri="{0D108BD9-81ED-4DB2-BD59-A6C34878D82A}">
                    <a16:rowId xmlns:a16="http://schemas.microsoft.com/office/drawing/2014/main" val="10000"/>
                  </a:ext>
                </a:extLst>
              </a:tr>
              <a:tr h="180779">
                <a:tc>
                  <a:txBody>
                    <a:bodyPr/>
                    <a:lstStyle/>
                    <a:p>
                      <a:pPr marL="340360">
                        <a:lnSpc>
                          <a:spcPts val="1380"/>
                        </a:lnSpc>
                      </a:pPr>
                      <a:r>
                        <a:rPr sz="1300" dirty="0">
                          <a:latin typeface="Courier New"/>
                          <a:cs typeface="Courier New"/>
                        </a:rPr>
                        <a:t>&lt;fct&gt;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&lt;fct&gt;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&lt;list&gt;</a:t>
                      </a:r>
                      <a:endParaRPr sz="1300">
                        <a:latin typeface="Courier New"/>
                        <a:cs typeface="Courier New"/>
                      </a:endParaRPr>
                    </a:p>
                  </a:txBody>
                  <a:tcPr marL="0" marR="0" marT="0" marB="0"/>
                </a:tc>
                <a:tc gridSpan="4">
                  <a:txBody>
                    <a:bodyPr/>
                    <a:lstStyle/>
                    <a:p>
                      <a:pPr marL="1080770">
                        <a:lnSpc>
                          <a:spcPts val="1380"/>
                        </a:lnSpc>
                      </a:pPr>
                      <a:r>
                        <a:rPr sz="1300" dirty="0">
                          <a:latin typeface="Courier New"/>
                          <a:cs typeface="Courier New"/>
                        </a:rPr>
                        <a:t>&lt;list&gt;</a:t>
                      </a:r>
                      <a:endParaRPr sz="13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51435">
                        <a:lnSpc>
                          <a:spcPts val="1380"/>
                        </a:lnSpc>
                      </a:pPr>
                      <a:r>
                        <a:rPr sz="1300" dirty="0">
                          <a:latin typeface="Courier New"/>
                          <a:cs typeface="Courier New"/>
                        </a:rPr>
                        <a:t>&lt;list&gt;</a:t>
                      </a:r>
                      <a:endParaRPr sz="1300">
                        <a:latin typeface="Courier New"/>
                        <a:cs typeface="Courier New"/>
                      </a:endParaRPr>
                    </a:p>
                  </a:txBody>
                  <a:tcPr marL="0" marR="0" marT="0" marB="0"/>
                </a:tc>
                <a:extLst>
                  <a:ext uri="{0D108BD9-81ED-4DB2-BD59-A6C34878D82A}">
                    <a16:rowId xmlns:a16="http://schemas.microsoft.com/office/drawing/2014/main" val="10001"/>
                  </a:ext>
                </a:extLst>
              </a:tr>
              <a:tr h="177283">
                <a:tc>
                  <a:txBody>
                    <a:bodyPr/>
                    <a:lstStyle/>
                    <a:p>
                      <a:pPr marL="134620">
                        <a:lnSpc>
                          <a:spcPts val="1395"/>
                        </a:lnSpc>
                      </a:pPr>
                      <a:r>
                        <a:rPr sz="1300" dirty="0">
                          <a:latin typeface="Courier New"/>
                          <a:cs typeface="Courier New"/>
                        </a:rPr>
                        <a:t>1</a:t>
                      </a:r>
                      <a:r>
                        <a:rPr sz="1300" spc="-70" dirty="0">
                          <a:latin typeface="Courier New"/>
                          <a:cs typeface="Courier New"/>
                        </a:rPr>
                        <a:t> </a:t>
                      </a:r>
                      <a:r>
                        <a:rPr sz="1300" dirty="0">
                          <a:latin typeface="Courier New"/>
                          <a:cs typeface="Courier New"/>
                        </a:rPr>
                        <a:t>Afghanistan</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Asia</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95"/>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95"/>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95"/>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&lt;tibble</a:t>
                      </a:r>
                      <a:endParaRPr sz="1300">
                        <a:latin typeface="Courier New"/>
                        <a:cs typeface="Courier New"/>
                      </a:endParaRPr>
                    </a:p>
                  </a:txBody>
                  <a:tcPr marL="0" marR="0" marT="0" marB="0"/>
                </a:tc>
                <a:extLst>
                  <a:ext uri="{0D108BD9-81ED-4DB2-BD59-A6C34878D82A}">
                    <a16:rowId xmlns:a16="http://schemas.microsoft.com/office/drawing/2014/main" val="10002"/>
                  </a:ext>
                </a:extLst>
              </a:tr>
              <a:tr h="179031">
                <a:tc>
                  <a:txBody>
                    <a:bodyPr/>
                    <a:lstStyle/>
                    <a:p>
                      <a:pPr marL="134620">
                        <a:lnSpc>
                          <a:spcPts val="1380"/>
                        </a:lnSpc>
                      </a:pPr>
                      <a:r>
                        <a:rPr sz="1300" dirty="0">
                          <a:latin typeface="Courier New"/>
                          <a:cs typeface="Courier New"/>
                        </a:rPr>
                        <a:t>2</a:t>
                      </a:r>
                      <a:r>
                        <a:rPr sz="1300" spc="-20" dirty="0">
                          <a:latin typeface="Courier New"/>
                          <a:cs typeface="Courier New"/>
                        </a:rPr>
                        <a:t> </a:t>
                      </a:r>
                      <a:r>
                        <a:rPr sz="1300" dirty="0">
                          <a:latin typeface="Courier New"/>
                          <a:cs typeface="Courier New"/>
                        </a:rPr>
                        <a:t>Albania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Europe</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extLst>
                  <a:ext uri="{0D108BD9-81ED-4DB2-BD59-A6C34878D82A}">
                    <a16:rowId xmlns:a16="http://schemas.microsoft.com/office/drawing/2014/main" val="10003"/>
                  </a:ext>
                </a:extLst>
              </a:tr>
              <a:tr h="179031">
                <a:tc>
                  <a:txBody>
                    <a:bodyPr/>
                    <a:lstStyle/>
                    <a:p>
                      <a:pPr marL="134620">
                        <a:lnSpc>
                          <a:spcPts val="1380"/>
                        </a:lnSpc>
                      </a:pPr>
                      <a:r>
                        <a:rPr sz="1300" dirty="0">
                          <a:latin typeface="Courier New"/>
                          <a:cs typeface="Courier New"/>
                        </a:rPr>
                        <a:t>3</a:t>
                      </a:r>
                      <a:r>
                        <a:rPr sz="1300" spc="-20" dirty="0">
                          <a:latin typeface="Courier New"/>
                          <a:cs typeface="Courier New"/>
                        </a:rPr>
                        <a:t> </a:t>
                      </a:r>
                      <a:r>
                        <a:rPr sz="1300" dirty="0">
                          <a:latin typeface="Courier New"/>
                          <a:cs typeface="Courier New"/>
                        </a:rPr>
                        <a:t>Algeria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Africa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extLst>
                  <a:ext uri="{0D108BD9-81ED-4DB2-BD59-A6C34878D82A}">
                    <a16:rowId xmlns:a16="http://schemas.microsoft.com/office/drawing/2014/main" val="10004"/>
                  </a:ext>
                </a:extLst>
              </a:tr>
              <a:tr h="179031">
                <a:tc>
                  <a:txBody>
                    <a:bodyPr/>
                    <a:lstStyle/>
                    <a:p>
                      <a:pPr marL="134620">
                        <a:lnSpc>
                          <a:spcPts val="1380"/>
                        </a:lnSpc>
                      </a:pPr>
                      <a:r>
                        <a:rPr sz="1300" dirty="0">
                          <a:latin typeface="Courier New"/>
                          <a:cs typeface="Courier New"/>
                        </a:rPr>
                        <a:t>4</a:t>
                      </a:r>
                      <a:r>
                        <a:rPr sz="1300" spc="-20" dirty="0">
                          <a:latin typeface="Courier New"/>
                          <a:cs typeface="Courier New"/>
                        </a:rPr>
                        <a:t> </a:t>
                      </a:r>
                      <a:r>
                        <a:rPr sz="1300" dirty="0">
                          <a:latin typeface="Courier New"/>
                          <a:cs typeface="Courier New"/>
                        </a:rPr>
                        <a:t>Angola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Africa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extLst>
                  <a:ext uri="{0D108BD9-81ED-4DB2-BD59-A6C34878D82A}">
                    <a16:rowId xmlns:a16="http://schemas.microsoft.com/office/drawing/2014/main" val="10005"/>
                  </a:ext>
                </a:extLst>
              </a:tr>
              <a:tr h="179031">
                <a:tc>
                  <a:txBody>
                    <a:bodyPr/>
                    <a:lstStyle/>
                    <a:p>
                      <a:pPr marL="134620">
                        <a:lnSpc>
                          <a:spcPts val="1380"/>
                        </a:lnSpc>
                      </a:pPr>
                      <a:r>
                        <a:rPr sz="1300" dirty="0">
                          <a:latin typeface="Courier New"/>
                          <a:cs typeface="Courier New"/>
                        </a:rPr>
                        <a:t>5</a:t>
                      </a:r>
                      <a:r>
                        <a:rPr sz="1300" spc="-30" dirty="0">
                          <a:latin typeface="Courier New"/>
                          <a:cs typeface="Courier New"/>
                        </a:rPr>
                        <a:t> </a:t>
                      </a:r>
                      <a:r>
                        <a:rPr sz="1300" dirty="0">
                          <a:latin typeface="Courier New"/>
                          <a:cs typeface="Courier New"/>
                        </a:rPr>
                        <a:t>Argentina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Americas</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extLst>
                  <a:ext uri="{0D108BD9-81ED-4DB2-BD59-A6C34878D82A}">
                    <a16:rowId xmlns:a16="http://schemas.microsoft.com/office/drawing/2014/main" val="10006"/>
                  </a:ext>
                </a:extLst>
              </a:tr>
              <a:tr h="179031">
                <a:tc>
                  <a:txBody>
                    <a:bodyPr/>
                    <a:lstStyle/>
                    <a:p>
                      <a:pPr marL="134620">
                        <a:lnSpc>
                          <a:spcPts val="1380"/>
                        </a:lnSpc>
                      </a:pPr>
                      <a:r>
                        <a:rPr sz="1300" dirty="0">
                          <a:latin typeface="Courier New"/>
                          <a:cs typeface="Courier New"/>
                        </a:rPr>
                        <a:t>6</a:t>
                      </a:r>
                      <a:r>
                        <a:rPr sz="1300" spc="-30" dirty="0">
                          <a:latin typeface="Courier New"/>
                          <a:cs typeface="Courier New"/>
                        </a:rPr>
                        <a:t> </a:t>
                      </a:r>
                      <a:r>
                        <a:rPr sz="1300" dirty="0">
                          <a:latin typeface="Courier New"/>
                          <a:cs typeface="Courier New"/>
                        </a:rPr>
                        <a:t>Australia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Oceania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extLst>
                  <a:ext uri="{0D108BD9-81ED-4DB2-BD59-A6C34878D82A}">
                    <a16:rowId xmlns:a16="http://schemas.microsoft.com/office/drawing/2014/main" val="10007"/>
                  </a:ext>
                </a:extLst>
              </a:tr>
              <a:tr h="179031">
                <a:tc>
                  <a:txBody>
                    <a:bodyPr/>
                    <a:lstStyle/>
                    <a:p>
                      <a:pPr marL="134620">
                        <a:lnSpc>
                          <a:spcPts val="1380"/>
                        </a:lnSpc>
                      </a:pPr>
                      <a:r>
                        <a:rPr sz="1300" dirty="0">
                          <a:latin typeface="Courier New"/>
                          <a:cs typeface="Courier New"/>
                        </a:rPr>
                        <a:t>7</a:t>
                      </a:r>
                      <a:r>
                        <a:rPr sz="1300" spc="-20" dirty="0">
                          <a:latin typeface="Courier New"/>
                          <a:cs typeface="Courier New"/>
                        </a:rPr>
                        <a:t> </a:t>
                      </a:r>
                      <a:r>
                        <a:rPr sz="1300" dirty="0">
                          <a:latin typeface="Courier New"/>
                          <a:cs typeface="Courier New"/>
                        </a:rPr>
                        <a:t>Austria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Europe</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extLst>
                  <a:ext uri="{0D108BD9-81ED-4DB2-BD59-A6C34878D82A}">
                    <a16:rowId xmlns:a16="http://schemas.microsoft.com/office/drawing/2014/main" val="10008"/>
                  </a:ext>
                </a:extLst>
              </a:tr>
              <a:tr h="179031">
                <a:tc>
                  <a:txBody>
                    <a:bodyPr/>
                    <a:lstStyle/>
                    <a:p>
                      <a:pPr marL="134620">
                        <a:lnSpc>
                          <a:spcPts val="1380"/>
                        </a:lnSpc>
                      </a:pPr>
                      <a:r>
                        <a:rPr sz="1300" dirty="0">
                          <a:latin typeface="Courier New"/>
                          <a:cs typeface="Courier New"/>
                        </a:rPr>
                        <a:t>8</a:t>
                      </a:r>
                      <a:r>
                        <a:rPr sz="1300" spc="-20" dirty="0">
                          <a:latin typeface="Courier New"/>
                          <a:cs typeface="Courier New"/>
                        </a:rPr>
                        <a:t> </a:t>
                      </a:r>
                      <a:r>
                        <a:rPr sz="1300" dirty="0">
                          <a:latin typeface="Courier New"/>
                          <a:cs typeface="Courier New"/>
                        </a:rPr>
                        <a:t>Bahrain</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extLst>
                  <a:ext uri="{0D108BD9-81ED-4DB2-BD59-A6C34878D82A}">
                    <a16:rowId xmlns:a16="http://schemas.microsoft.com/office/drawing/2014/main" val="10009"/>
                  </a:ext>
                </a:extLst>
              </a:tr>
              <a:tr h="179031">
                <a:tc>
                  <a:txBody>
                    <a:bodyPr/>
                    <a:lstStyle/>
                    <a:p>
                      <a:pPr marL="134620">
                        <a:lnSpc>
                          <a:spcPts val="1380"/>
                        </a:lnSpc>
                      </a:pPr>
                      <a:r>
                        <a:rPr sz="1300" dirty="0">
                          <a:latin typeface="Courier New"/>
                          <a:cs typeface="Courier New"/>
                        </a:rPr>
                        <a:t>9</a:t>
                      </a:r>
                      <a:r>
                        <a:rPr sz="1300" spc="-40" dirty="0">
                          <a:latin typeface="Courier New"/>
                          <a:cs typeface="Courier New"/>
                        </a:rPr>
                        <a:t> </a:t>
                      </a:r>
                      <a:r>
                        <a:rPr sz="1300" dirty="0">
                          <a:latin typeface="Courier New"/>
                          <a:cs typeface="Courier New"/>
                        </a:rPr>
                        <a:t>Bangladesh</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extLst>
                  <a:ext uri="{0D108BD9-81ED-4DB2-BD59-A6C34878D82A}">
                    <a16:rowId xmlns:a16="http://schemas.microsoft.com/office/drawing/2014/main" val="10010"/>
                  </a:ext>
                </a:extLst>
              </a:tr>
              <a:tr h="359809">
                <a:tc>
                  <a:txBody>
                    <a:bodyPr/>
                    <a:lstStyle/>
                    <a:p>
                      <a:pPr marL="31750">
                        <a:lnSpc>
                          <a:spcPts val="1320"/>
                        </a:lnSpc>
                      </a:pPr>
                      <a:r>
                        <a:rPr sz="1300" dirty="0">
                          <a:latin typeface="Courier New"/>
                          <a:cs typeface="Courier New"/>
                        </a:rPr>
                        <a:t>10</a:t>
                      </a:r>
                      <a:r>
                        <a:rPr sz="1300" spc="-20" dirty="0">
                          <a:latin typeface="Courier New"/>
                          <a:cs typeface="Courier New"/>
                        </a:rPr>
                        <a:t> </a:t>
                      </a:r>
                      <a:r>
                        <a:rPr sz="1300" dirty="0">
                          <a:latin typeface="Courier New"/>
                          <a:cs typeface="Courier New"/>
                        </a:rPr>
                        <a:t>Belgium</a:t>
                      </a:r>
                      <a:endParaRPr sz="1300">
                        <a:latin typeface="Courier New"/>
                        <a:cs typeface="Courier New"/>
                      </a:endParaRPr>
                    </a:p>
                    <a:p>
                      <a:pPr marL="31750">
                        <a:lnSpc>
                          <a:spcPts val="1560"/>
                        </a:lnSpc>
                      </a:pPr>
                      <a:r>
                        <a:rPr sz="1300" dirty="0">
                          <a:latin typeface="Courier New"/>
                          <a:cs typeface="Courier New"/>
                        </a:rPr>
                        <a:t># ... with</a:t>
                      </a:r>
                      <a:r>
                        <a:rPr sz="1300" spc="-90" dirty="0">
                          <a:latin typeface="Courier New"/>
                          <a:cs typeface="Courier New"/>
                        </a:rPr>
                        <a:t> </a:t>
                      </a:r>
                      <a:r>
                        <a:rPr sz="1300" dirty="0">
                          <a:latin typeface="Courier New"/>
                          <a:cs typeface="Courier New"/>
                        </a:rPr>
                        <a:t>132</a:t>
                      </a:r>
                      <a:endParaRPr sz="1300">
                        <a:latin typeface="Courier New"/>
                        <a:cs typeface="Courier New"/>
                      </a:endParaRPr>
                    </a:p>
                  </a:txBody>
                  <a:tcPr marL="0" marR="0" marT="0" marB="0"/>
                </a:tc>
                <a:tc>
                  <a:txBody>
                    <a:bodyPr/>
                    <a:lstStyle/>
                    <a:p>
                      <a:pPr marL="51435">
                        <a:lnSpc>
                          <a:spcPts val="1320"/>
                        </a:lnSpc>
                      </a:pPr>
                      <a:r>
                        <a:rPr sz="1300" dirty="0">
                          <a:latin typeface="Courier New"/>
                          <a:cs typeface="Courier New"/>
                        </a:rPr>
                        <a:t>Europe</a:t>
                      </a:r>
                      <a:endParaRPr sz="1300">
                        <a:latin typeface="Courier New"/>
                        <a:cs typeface="Courier New"/>
                      </a:endParaRPr>
                    </a:p>
                    <a:p>
                      <a:pPr marL="51435">
                        <a:lnSpc>
                          <a:spcPts val="1560"/>
                        </a:lnSpc>
                      </a:pPr>
                      <a:r>
                        <a:rPr sz="1300" dirty="0">
                          <a:latin typeface="Courier New"/>
                          <a:cs typeface="Courier New"/>
                        </a:rPr>
                        <a:t>more</a:t>
                      </a:r>
                      <a:r>
                        <a:rPr sz="1300" spc="-70" dirty="0">
                          <a:latin typeface="Courier New"/>
                          <a:cs typeface="Courier New"/>
                        </a:rPr>
                        <a:t> </a:t>
                      </a:r>
                      <a:r>
                        <a:rPr sz="1300" dirty="0">
                          <a:latin typeface="Courier New"/>
                          <a:cs typeface="Courier New"/>
                        </a:rPr>
                        <a:t>rows</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[12</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x</a:t>
                      </a:r>
                      <a:endParaRPr sz="1300">
                        <a:latin typeface="Courier New"/>
                        <a:cs typeface="Courier New"/>
                      </a:endParaRPr>
                    </a:p>
                  </a:txBody>
                  <a:tcPr marL="0" marR="0" marT="0" marB="0"/>
                </a:tc>
                <a:tc>
                  <a:txBody>
                    <a:bodyPr/>
                    <a:lstStyle/>
                    <a:p>
                      <a:pPr algn="ctr">
                        <a:lnSpc>
                          <a:spcPts val="1380"/>
                        </a:lnSpc>
                      </a:pPr>
                      <a:r>
                        <a:rPr sz="1300" dirty="0">
                          <a:latin typeface="Courier New"/>
                          <a:cs typeface="Courier New"/>
                        </a:rPr>
                        <a:t>2]&gt;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&lt;tibble</a:t>
                      </a:r>
                    </a:p>
                  </a:txBody>
                  <a:tcPr marL="0" marR="0" marT="0" marB="0"/>
                </a:tc>
                <a:extLst>
                  <a:ext uri="{0D108BD9-81ED-4DB2-BD59-A6C34878D82A}">
                    <a16:rowId xmlns:a16="http://schemas.microsoft.com/office/drawing/2014/main" val="10011"/>
                  </a:ext>
                </a:extLst>
              </a:tr>
            </a:tbl>
          </a:graphicData>
        </a:graphic>
      </p:graphicFrame>
      <p:sp>
        <p:nvSpPr>
          <p:cNvPr id="6" name="object 6"/>
          <p:cNvSpPr txBox="1"/>
          <p:nvPr/>
        </p:nvSpPr>
        <p:spPr>
          <a:xfrm>
            <a:off x="11664715" y="1595301"/>
            <a:ext cx="410973" cy="1833699"/>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[1</a:t>
            </a:r>
            <a:r>
              <a:rPr sz="1268" spc="-94" dirty="0">
                <a:latin typeface="Courier New"/>
                <a:cs typeface="Courier New"/>
              </a:rPr>
              <a:t> </a:t>
            </a:r>
            <a:r>
              <a:rPr sz="1268" dirty="0">
                <a:latin typeface="Courier New"/>
                <a:cs typeface="Courier New"/>
              </a:rPr>
              <a:t>x</a:t>
            </a:r>
          </a:p>
          <a:p>
            <a:pPr marL="11929">
              <a:lnSpc>
                <a:spcPts val="1409"/>
              </a:lnSpc>
            </a:pPr>
            <a:r>
              <a:rPr sz="1268" dirty="0">
                <a:latin typeface="Courier New"/>
                <a:cs typeface="Courier New"/>
              </a:rPr>
              <a:t>[1</a:t>
            </a:r>
            <a:r>
              <a:rPr sz="1268" spc="-94" dirty="0">
                <a:latin typeface="Courier New"/>
                <a:cs typeface="Courier New"/>
              </a:rPr>
              <a:t> </a:t>
            </a:r>
            <a:r>
              <a:rPr sz="1268" dirty="0">
                <a:latin typeface="Courier New"/>
                <a:cs typeface="Courier New"/>
              </a:rPr>
              <a:t>x</a:t>
            </a:r>
          </a:p>
          <a:p>
            <a:pPr marL="11929">
              <a:lnSpc>
                <a:spcPts val="1409"/>
              </a:lnSpc>
            </a:pPr>
            <a:r>
              <a:rPr sz="1268" dirty="0">
                <a:latin typeface="Courier New"/>
                <a:cs typeface="Courier New"/>
              </a:rPr>
              <a:t>[1</a:t>
            </a:r>
            <a:r>
              <a:rPr sz="1268" spc="-94" dirty="0">
                <a:latin typeface="Courier New"/>
                <a:cs typeface="Courier New"/>
              </a:rPr>
              <a:t> </a:t>
            </a:r>
            <a:r>
              <a:rPr sz="1268" dirty="0">
                <a:latin typeface="Courier New"/>
                <a:cs typeface="Courier New"/>
              </a:rPr>
              <a:t>x</a:t>
            </a:r>
          </a:p>
          <a:p>
            <a:pPr marL="11929">
              <a:lnSpc>
                <a:spcPts val="1409"/>
              </a:lnSpc>
            </a:pPr>
            <a:r>
              <a:rPr sz="1268" dirty="0">
                <a:latin typeface="Courier New"/>
                <a:cs typeface="Courier New"/>
              </a:rPr>
              <a:t>[1</a:t>
            </a:r>
            <a:r>
              <a:rPr sz="1268" spc="-94" dirty="0">
                <a:latin typeface="Courier New"/>
                <a:cs typeface="Courier New"/>
              </a:rPr>
              <a:t> </a:t>
            </a:r>
            <a:r>
              <a:rPr sz="1268" dirty="0">
                <a:latin typeface="Courier New"/>
                <a:cs typeface="Courier New"/>
              </a:rPr>
              <a:t>x</a:t>
            </a:r>
          </a:p>
          <a:p>
            <a:pPr marL="11929">
              <a:lnSpc>
                <a:spcPts val="1409"/>
              </a:lnSpc>
            </a:pPr>
            <a:r>
              <a:rPr sz="1268" dirty="0">
                <a:latin typeface="Courier New"/>
                <a:cs typeface="Courier New"/>
              </a:rPr>
              <a:t>[1</a:t>
            </a:r>
            <a:r>
              <a:rPr sz="1268" spc="-94" dirty="0">
                <a:latin typeface="Courier New"/>
                <a:cs typeface="Courier New"/>
              </a:rPr>
              <a:t> </a:t>
            </a:r>
            <a:r>
              <a:rPr sz="1268" dirty="0">
                <a:latin typeface="Courier New"/>
                <a:cs typeface="Courier New"/>
              </a:rPr>
              <a:t>x</a:t>
            </a:r>
          </a:p>
          <a:p>
            <a:pPr marL="11929">
              <a:lnSpc>
                <a:spcPts val="1409"/>
              </a:lnSpc>
            </a:pPr>
            <a:r>
              <a:rPr sz="1268" dirty="0">
                <a:latin typeface="Courier New"/>
                <a:cs typeface="Courier New"/>
              </a:rPr>
              <a:t>[1</a:t>
            </a:r>
            <a:r>
              <a:rPr sz="1268" spc="-94" dirty="0">
                <a:latin typeface="Courier New"/>
                <a:cs typeface="Courier New"/>
              </a:rPr>
              <a:t> </a:t>
            </a:r>
            <a:r>
              <a:rPr sz="1268" dirty="0">
                <a:latin typeface="Courier New"/>
                <a:cs typeface="Courier New"/>
              </a:rPr>
              <a:t>x</a:t>
            </a:r>
          </a:p>
          <a:p>
            <a:pPr marL="11929">
              <a:lnSpc>
                <a:spcPts val="1409"/>
              </a:lnSpc>
            </a:pPr>
            <a:r>
              <a:rPr sz="1268" dirty="0">
                <a:latin typeface="Courier New"/>
                <a:cs typeface="Courier New"/>
              </a:rPr>
              <a:t>[1</a:t>
            </a:r>
            <a:r>
              <a:rPr sz="1268" spc="-94" dirty="0">
                <a:latin typeface="Courier New"/>
                <a:cs typeface="Courier New"/>
              </a:rPr>
              <a:t> </a:t>
            </a:r>
            <a:r>
              <a:rPr sz="1268" dirty="0">
                <a:latin typeface="Courier New"/>
                <a:cs typeface="Courier New"/>
              </a:rPr>
              <a:t>x</a:t>
            </a:r>
          </a:p>
          <a:p>
            <a:pPr marL="11929">
              <a:lnSpc>
                <a:spcPts val="1409"/>
              </a:lnSpc>
            </a:pPr>
            <a:r>
              <a:rPr sz="1268" dirty="0">
                <a:latin typeface="Courier New"/>
                <a:cs typeface="Courier New"/>
              </a:rPr>
              <a:t>[1</a:t>
            </a:r>
            <a:r>
              <a:rPr sz="1268" spc="-94" dirty="0">
                <a:latin typeface="Courier New"/>
                <a:cs typeface="Courier New"/>
              </a:rPr>
              <a:t> </a:t>
            </a:r>
            <a:r>
              <a:rPr sz="1268" dirty="0">
                <a:latin typeface="Courier New"/>
                <a:cs typeface="Courier New"/>
              </a:rPr>
              <a:t>x</a:t>
            </a:r>
          </a:p>
          <a:p>
            <a:pPr marL="11929">
              <a:lnSpc>
                <a:spcPts val="1409"/>
              </a:lnSpc>
            </a:pPr>
            <a:r>
              <a:rPr sz="1268" dirty="0">
                <a:latin typeface="Courier New"/>
                <a:cs typeface="Courier New"/>
              </a:rPr>
              <a:t>[1</a:t>
            </a:r>
            <a:r>
              <a:rPr sz="1268" spc="-94" dirty="0">
                <a:latin typeface="Courier New"/>
                <a:cs typeface="Courier New"/>
              </a:rPr>
              <a:t> </a:t>
            </a:r>
            <a:r>
              <a:rPr sz="1268" dirty="0">
                <a:latin typeface="Courier New"/>
                <a:cs typeface="Courier New"/>
              </a:rPr>
              <a:t>x</a:t>
            </a:r>
          </a:p>
          <a:p>
            <a:pPr marL="11929">
              <a:lnSpc>
                <a:spcPts val="1465"/>
              </a:lnSpc>
            </a:pPr>
            <a:r>
              <a:rPr sz="1268" dirty="0">
                <a:latin typeface="Courier New"/>
                <a:cs typeface="Courier New"/>
              </a:rPr>
              <a:t>[1</a:t>
            </a:r>
            <a:r>
              <a:rPr sz="1268" spc="-94" dirty="0">
                <a:latin typeface="Courier New"/>
                <a:cs typeface="Courier New"/>
              </a:rPr>
              <a:t> </a:t>
            </a:r>
            <a:r>
              <a:rPr sz="1268" dirty="0">
                <a:latin typeface="Courier New"/>
                <a:cs typeface="Courier New"/>
              </a:rPr>
              <a:t>x</a:t>
            </a:r>
          </a:p>
        </p:txBody>
      </p:sp>
      <p:sp>
        <p:nvSpPr>
          <p:cNvPr id="8" name="Footer Placeholder 4">
            <a:extLst>
              <a:ext uri="{FF2B5EF4-FFF2-40B4-BE49-F238E27FC236}">
                <a16:creationId xmlns:a16="http://schemas.microsoft.com/office/drawing/2014/main" id="{097C49E0-57A9-4553-99E5-40A45FFF3AC0}"/>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84070" y="664470"/>
            <a:ext cx="3504902" cy="397408"/>
          </a:xfrm>
          <a:prstGeom prst="rect">
            <a:avLst/>
          </a:prstGeom>
        </p:spPr>
        <p:txBody>
          <a:bodyPr vert="horz" wrap="square" lIns="0" tIns="11930" rIns="0" bIns="0" rtlCol="0">
            <a:spAutoFit/>
          </a:bodyPr>
          <a:lstStyle/>
          <a:p>
            <a:pPr marL="11929">
              <a:lnSpc>
                <a:spcPts val="1465"/>
              </a:lnSpc>
              <a:spcBef>
                <a:spcPts val="94"/>
              </a:spcBef>
            </a:pPr>
            <a:r>
              <a:rPr sz="1268" dirty="0">
                <a:latin typeface="Courier New"/>
                <a:cs typeface="Courier New"/>
              </a:rPr>
              <a:t># A tibble: 142 x</a:t>
            </a:r>
            <a:r>
              <a:rPr sz="1268" spc="-23" dirty="0">
                <a:latin typeface="Courier New"/>
                <a:cs typeface="Courier New"/>
              </a:rPr>
              <a:t> </a:t>
            </a:r>
            <a:r>
              <a:rPr sz="1268" dirty="0">
                <a:latin typeface="Courier New"/>
                <a:cs typeface="Courier New"/>
              </a:rPr>
              <a:t>15</a:t>
            </a:r>
            <a:endParaRPr sz="1268">
              <a:latin typeface="Courier New"/>
              <a:cs typeface="Courier New"/>
            </a:endParaRPr>
          </a:p>
          <a:p>
            <a:pPr marL="11929">
              <a:lnSpc>
                <a:spcPts val="1465"/>
              </a:lnSpc>
              <a:tabLst>
                <a:tab pos="1172035" algn="l"/>
              </a:tabLst>
            </a:pPr>
            <a:r>
              <a:rPr sz="1268" dirty="0">
                <a:latin typeface="Courier New"/>
                <a:cs typeface="Courier New"/>
              </a:rPr>
              <a:t># Groups:	country, continent</a:t>
            </a:r>
            <a:r>
              <a:rPr sz="1268" spc="-89" dirty="0">
                <a:latin typeface="Courier New"/>
                <a:cs typeface="Courier New"/>
              </a:rPr>
              <a:t> </a:t>
            </a:r>
            <a:r>
              <a:rPr sz="1268" dirty="0">
                <a:latin typeface="Courier New"/>
                <a:cs typeface="Courier New"/>
              </a:rPr>
              <a:t>[142]</a:t>
            </a:r>
            <a:endParaRPr sz="1268">
              <a:latin typeface="Courier New"/>
              <a:cs typeface="Courier New"/>
            </a:endParaRPr>
          </a:p>
        </p:txBody>
      </p:sp>
      <p:graphicFrame>
        <p:nvGraphicFramePr>
          <p:cNvPr id="3" name="object 3"/>
          <p:cNvGraphicFramePr>
            <a:graphicFrameLocks noGrp="1"/>
          </p:cNvGraphicFramePr>
          <p:nvPr/>
        </p:nvGraphicFramePr>
        <p:xfrm>
          <a:off x="6066176" y="1061448"/>
          <a:ext cx="6055437" cy="2550160"/>
        </p:xfrm>
        <a:graphic>
          <a:graphicData uri="http://schemas.openxmlformats.org/drawingml/2006/table">
            <a:tbl>
              <a:tblPr firstRow="1" bandRow="1">
                <a:tableStyleId>{2D5ABB26-0587-4C30-8999-92F81FD0307C}</a:tableStyleId>
              </a:tblPr>
              <a:tblGrid>
                <a:gridCol w="289888">
                  <a:extLst>
                    <a:ext uri="{9D8B030D-6E8A-4147-A177-3AD203B41FA5}">
                      <a16:colId xmlns:a16="http://schemas.microsoft.com/office/drawing/2014/main" val="20000"/>
                    </a:ext>
                  </a:extLst>
                </a:gridCol>
                <a:gridCol w="773630">
                  <a:extLst>
                    <a:ext uri="{9D8B030D-6E8A-4147-A177-3AD203B41FA5}">
                      <a16:colId xmlns:a16="http://schemas.microsoft.com/office/drawing/2014/main" val="20001"/>
                    </a:ext>
                  </a:extLst>
                </a:gridCol>
                <a:gridCol w="948398">
                  <a:extLst>
                    <a:ext uri="{9D8B030D-6E8A-4147-A177-3AD203B41FA5}">
                      <a16:colId xmlns:a16="http://schemas.microsoft.com/office/drawing/2014/main" val="20002"/>
                    </a:ext>
                  </a:extLst>
                </a:gridCol>
                <a:gridCol w="580373">
                  <a:extLst>
                    <a:ext uri="{9D8B030D-6E8A-4147-A177-3AD203B41FA5}">
                      <a16:colId xmlns:a16="http://schemas.microsoft.com/office/drawing/2014/main" val="20003"/>
                    </a:ext>
                  </a:extLst>
                </a:gridCol>
                <a:gridCol w="725316">
                  <a:extLst>
                    <a:ext uri="{9D8B030D-6E8A-4147-A177-3AD203B41FA5}">
                      <a16:colId xmlns:a16="http://schemas.microsoft.com/office/drawing/2014/main" val="20004"/>
                    </a:ext>
                  </a:extLst>
                </a:gridCol>
                <a:gridCol w="821946">
                  <a:extLst>
                    <a:ext uri="{9D8B030D-6E8A-4147-A177-3AD203B41FA5}">
                      <a16:colId xmlns:a16="http://schemas.microsoft.com/office/drawing/2014/main" val="20005"/>
                    </a:ext>
                  </a:extLst>
                </a:gridCol>
                <a:gridCol w="1354004">
                  <a:extLst>
                    <a:ext uri="{9D8B030D-6E8A-4147-A177-3AD203B41FA5}">
                      <a16:colId xmlns:a16="http://schemas.microsoft.com/office/drawing/2014/main" val="20006"/>
                    </a:ext>
                  </a:extLst>
                </a:gridCol>
                <a:gridCol w="561882">
                  <a:extLst>
                    <a:ext uri="{9D8B030D-6E8A-4147-A177-3AD203B41FA5}">
                      <a16:colId xmlns:a16="http://schemas.microsoft.com/office/drawing/2014/main" val="20007"/>
                    </a:ext>
                  </a:extLst>
                </a:gridCol>
              </a:tblGrid>
              <a:tr h="180779">
                <a:tc gridSpan="2">
                  <a:txBody>
                    <a:bodyPr/>
                    <a:lstStyle/>
                    <a:p>
                      <a:pPr marL="340360">
                        <a:lnSpc>
                          <a:spcPts val="1395"/>
                        </a:lnSpc>
                      </a:pPr>
                      <a:r>
                        <a:rPr sz="1300" dirty="0">
                          <a:latin typeface="Courier New"/>
                          <a:cs typeface="Courier New"/>
                        </a:rPr>
                        <a:t>country</a:t>
                      </a:r>
                      <a:endParaRPr sz="1300">
                        <a:latin typeface="Courier New"/>
                        <a:cs typeface="Courier New"/>
                      </a:endParaRPr>
                    </a:p>
                  </a:txBody>
                  <a:tcPr marL="0" marR="0" marT="0" marB="0"/>
                </a:tc>
                <a:tc hMerge="1">
                  <a:txBody>
                    <a:bodyPr/>
                    <a:lstStyle/>
                    <a:p>
                      <a:endParaRPr/>
                    </a:p>
                  </a:txBody>
                  <a:tcPr marL="0" marR="0" marT="0" marB="0"/>
                </a:tc>
                <a:tc>
                  <a:txBody>
                    <a:bodyPr/>
                    <a:lstStyle/>
                    <a:p>
                      <a:pPr marL="31750">
                        <a:lnSpc>
                          <a:spcPts val="1395"/>
                        </a:lnSpc>
                      </a:pPr>
                      <a:r>
                        <a:rPr sz="1300" dirty="0">
                          <a:latin typeface="Courier New"/>
                          <a:cs typeface="Courier New"/>
                        </a:rPr>
                        <a:t>continent</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data</a:t>
                      </a:r>
                      <a:endParaRPr sz="1300">
                        <a:latin typeface="Courier New"/>
                        <a:cs typeface="Courier New"/>
                      </a:endParaRPr>
                    </a:p>
                  </a:txBody>
                  <a:tcPr marL="0" marR="0" marT="0" marB="0"/>
                </a:tc>
                <a:tc gridSpan="2">
                  <a:txBody>
                    <a:bodyPr/>
                    <a:lstStyle/>
                    <a:p>
                      <a:pPr marL="51435">
                        <a:lnSpc>
                          <a:spcPts val="1395"/>
                        </a:lnSpc>
                      </a:pPr>
                      <a:r>
                        <a:rPr sz="1300" dirty="0">
                          <a:latin typeface="Courier New"/>
                          <a:cs typeface="Courier New"/>
                        </a:rPr>
                        <a:t>model</a:t>
                      </a:r>
                      <a:r>
                        <a:rPr sz="1300" spc="-70" dirty="0">
                          <a:latin typeface="Courier New"/>
                          <a:cs typeface="Courier New"/>
                        </a:rPr>
                        <a:t> </a:t>
                      </a:r>
                      <a:r>
                        <a:rPr sz="1300" dirty="0">
                          <a:latin typeface="Courier New"/>
                          <a:cs typeface="Courier New"/>
                        </a:rPr>
                        <a:t>r.squared</a:t>
                      </a:r>
                      <a:endParaRPr sz="1300">
                        <a:latin typeface="Courier New"/>
                        <a:cs typeface="Courier New"/>
                      </a:endParaRPr>
                    </a:p>
                  </a:txBody>
                  <a:tcPr marL="0" marR="0" marT="0" marB="0"/>
                </a:tc>
                <a:tc hMerge="1">
                  <a:txBody>
                    <a:bodyPr/>
                    <a:lstStyle/>
                    <a:p>
                      <a:endParaRPr/>
                    </a:p>
                  </a:txBody>
                  <a:tcPr marL="0" marR="0" marT="0" marB="0"/>
                </a:tc>
                <a:tc>
                  <a:txBody>
                    <a:bodyPr/>
                    <a:lstStyle/>
                    <a:p>
                      <a:pPr marR="43815" algn="r">
                        <a:lnSpc>
                          <a:spcPts val="1395"/>
                        </a:lnSpc>
                      </a:pPr>
                      <a:r>
                        <a:rPr sz="1300" dirty="0">
                          <a:latin typeface="Courier New"/>
                          <a:cs typeface="Courier New"/>
                        </a:rPr>
                        <a:t>adj.r.squared</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sigma</a:t>
                      </a:r>
                      <a:endParaRPr sz="1300">
                        <a:latin typeface="Courier New"/>
                        <a:cs typeface="Courier New"/>
                      </a:endParaRPr>
                    </a:p>
                  </a:txBody>
                  <a:tcPr marL="0" marR="0" marT="0" marB="0"/>
                </a:tc>
                <a:extLst>
                  <a:ext uri="{0D108BD9-81ED-4DB2-BD59-A6C34878D82A}">
                    <a16:rowId xmlns:a16="http://schemas.microsoft.com/office/drawing/2014/main" val="10000"/>
                  </a:ext>
                </a:extLst>
              </a:tr>
              <a:tr h="180779">
                <a:tc gridSpan="2">
                  <a:txBody>
                    <a:bodyPr/>
                    <a:lstStyle/>
                    <a:p>
                      <a:pPr marL="340360">
                        <a:lnSpc>
                          <a:spcPts val="1380"/>
                        </a:lnSpc>
                      </a:pPr>
                      <a:r>
                        <a:rPr sz="1300" dirty="0">
                          <a:latin typeface="Courier New"/>
                          <a:cs typeface="Courier New"/>
                        </a:rPr>
                        <a:t>&lt;fct&gt;</a:t>
                      </a:r>
                      <a:endParaRPr sz="1300">
                        <a:latin typeface="Courier New"/>
                        <a:cs typeface="Courier New"/>
                      </a:endParaRPr>
                    </a:p>
                  </a:txBody>
                  <a:tcPr marL="0" marR="0" marT="0" marB="0"/>
                </a:tc>
                <a:tc hMerge="1">
                  <a:txBody>
                    <a:bodyPr/>
                    <a:lstStyle/>
                    <a:p>
                      <a:endParaRPr/>
                    </a:p>
                  </a:txBody>
                  <a:tcPr marL="0" marR="0" marT="0" marB="0"/>
                </a:tc>
                <a:tc>
                  <a:txBody>
                    <a:bodyPr/>
                    <a:lstStyle/>
                    <a:p>
                      <a:pPr marL="31115">
                        <a:lnSpc>
                          <a:spcPts val="1380"/>
                        </a:lnSpc>
                      </a:pPr>
                      <a:r>
                        <a:rPr sz="1300" dirty="0">
                          <a:latin typeface="Courier New"/>
                          <a:cs typeface="Courier New"/>
                        </a:rPr>
                        <a:t>&lt;fct&gt;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&lt;lis&gt;</a:t>
                      </a:r>
                      <a:endParaRPr sz="1300">
                        <a:latin typeface="Courier New"/>
                        <a:cs typeface="Courier New"/>
                      </a:endParaRPr>
                    </a:p>
                  </a:txBody>
                  <a:tcPr marL="0" marR="0" marT="0" marB="0"/>
                </a:tc>
                <a:tc gridSpan="2">
                  <a:txBody>
                    <a:bodyPr/>
                    <a:lstStyle/>
                    <a:p>
                      <a:pPr marL="51435">
                        <a:lnSpc>
                          <a:spcPts val="1380"/>
                        </a:lnSpc>
                        <a:tabLst>
                          <a:tab pos="1080770" algn="l"/>
                        </a:tabLst>
                      </a:pPr>
                      <a:r>
                        <a:rPr sz="1300" dirty="0">
                          <a:latin typeface="Courier New"/>
                          <a:cs typeface="Courier New"/>
                        </a:rPr>
                        <a:t>&lt;lis&gt;	&lt;dbl&gt;</a:t>
                      </a:r>
                      <a:endParaRPr sz="1300">
                        <a:latin typeface="Courier New"/>
                        <a:cs typeface="Courier New"/>
                      </a:endParaRPr>
                    </a:p>
                  </a:txBody>
                  <a:tcPr marL="0" marR="0" marT="0" marB="0"/>
                </a:tc>
                <a:tc hMerge="1">
                  <a:txBody>
                    <a:bodyPr/>
                    <a:lstStyle/>
                    <a:p>
                      <a:endParaRPr/>
                    </a:p>
                  </a:txBody>
                  <a:tcPr marL="0" marR="0" marT="0" marB="0"/>
                </a:tc>
                <a:tc>
                  <a:txBody>
                    <a:bodyPr/>
                    <a:lstStyle/>
                    <a:p>
                      <a:pPr marR="43815" algn="r">
                        <a:lnSpc>
                          <a:spcPts val="1380"/>
                        </a:lnSpc>
                      </a:pPr>
                      <a:r>
                        <a:rPr sz="1300" dirty="0">
                          <a:latin typeface="Courier New"/>
                          <a:cs typeface="Courier New"/>
                        </a:rPr>
                        <a:t>&lt;dbl&gt;</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&lt;dbl&gt;</a:t>
                      </a:r>
                      <a:endParaRPr sz="1300">
                        <a:latin typeface="Courier New"/>
                        <a:cs typeface="Courier New"/>
                      </a:endParaRPr>
                    </a:p>
                  </a:txBody>
                  <a:tcPr marL="0" marR="0" marT="0" marB="0"/>
                </a:tc>
                <a:extLst>
                  <a:ext uri="{0D108BD9-81ED-4DB2-BD59-A6C34878D82A}">
                    <a16:rowId xmlns:a16="http://schemas.microsoft.com/office/drawing/2014/main" val="10001"/>
                  </a:ext>
                </a:extLst>
              </a:tr>
              <a:tr h="179031">
                <a:tc gridSpan="3">
                  <a:txBody>
                    <a:bodyPr/>
                    <a:lstStyle/>
                    <a:p>
                      <a:pPr marL="134620">
                        <a:lnSpc>
                          <a:spcPts val="1395"/>
                        </a:lnSpc>
                      </a:pPr>
                      <a:r>
                        <a:rPr sz="1300" dirty="0">
                          <a:latin typeface="Courier New"/>
                          <a:cs typeface="Courier New"/>
                        </a:rPr>
                        <a:t>1 Afghan~</a:t>
                      </a:r>
                      <a:r>
                        <a:rPr sz="1300" spc="-30" dirty="0">
                          <a:latin typeface="Courier New"/>
                          <a:cs typeface="Courier New"/>
                        </a:rPr>
                        <a:t> </a:t>
                      </a:r>
                      <a:r>
                        <a:rPr sz="1300" dirty="0">
                          <a:latin typeface="Courier New"/>
                          <a:cs typeface="Courier New"/>
                        </a:rPr>
                        <a:t>Asia</a:t>
                      </a:r>
                      <a:endParaRPr sz="1300">
                        <a:latin typeface="Courier New"/>
                        <a:cs typeface="Courier New"/>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51435">
                        <a:lnSpc>
                          <a:spcPts val="1395"/>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95"/>
                        </a:lnSpc>
                      </a:pPr>
                      <a:r>
                        <a:rPr sz="1300" dirty="0">
                          <a:latin typeface="Courier New"/>
                          <a:cs typeface="Courier New"/>
                        </a:rPr>
                        <a:t>0.948</a:t>
                      </a:r>
                      <a:endParaRPr sz="1300">
                        <a:latin typeface="Courier New"/>
                        <a:cs typeface="Courier New"/>
                      </a:endParaRPr>
                    </a:p>
                  </a:txBody>
                  <a:tcPr marL="0" marR="0" marT="0" marB="0"/>
                </a:tc>
                <a:tc>
                  <a:txBody>
                    <a:bodyPr/>
                    <a:lstStyle/>
                    <a:p>
                      <a:pPr marR="43815" algn="r">
                        <a:lnSpc>
                          <a:spcPts val="1395"/>
                        </a:lnSpc>
                      </a:pPr>
                      <a:r>
                        <a:rPr sz="1300" dirty="0">
                          <a:latin typeface="Courier New"/>
                          <a:cs typeface="Courier New"/>
                        </a:rPr>
                        <a:t>0.942</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1.22</a:t>
                      </a:r>
                      <a:endParaRPr sz="1300">
                        <a:latin typeface="Courier New"/>
                        <a:cs typeface="Courier New"/>
                      </a:endParaRPr>
                    </a:p>
                  </a:txBody>
                  <a:tcPr marL="0" marR="0" marT="0" marB="0"/>
                </a:tc>
                <a:extLst>
                  <a:ext uri="{0D108BD9-81ED-4DB2-BD59-A6C34878D82A}">
                    <a16:rowId xmlns:a16="http://schemas.microsoft.com/office/drawing/2014/main" val="10002"/>
                  </a:ext>
                </a:extLst>
              </a:tr>
              <a:tr h="177283">
                <a:tc>
                  <a:txBody>
                    <a:bodyPr/>
                    <a:lstStyle/>
                    <a:p>
                      <a:pPr marR="63500" algn="r">
                        <a:lnSpc>
                          <a:spcPts val="1395"/>
                        </a:lnSpc>
                      </a:pPr>
                      <a:r>
                        <a:rPr sz="1300" dirty="0">
                          <a:latin typeface="Courier New"/>
                          <a:cs typeface="Courier New"/>
                        </a:rPr>
                        <a:t>2</a:t>
                      </a:r>
                      <a:endParaRPr sz="1300">
                        <a:latin typeface="Courier New"/>
                        <a:cs typeface="Courier New"/>
                      </a:endParaRPr>
                    </a:p>
                  </a:txBody>
                  <a:tcPr marL="0" marR="0" marT="0" marB="0"/>
                </a:tc>
                <a:tc>
                  <a:txBody>
                    <a:bodyPr/>
                    <a:lstStyle/>
                    <a:p>
                      <a:pPr marL="31750">
                        <a:lnSpc>
                          <a:spcPts val="1395"/>
                        </a:lnSpc>
                      </a:pPr>
                      <a:r>
                        <a:rPr sz="1300" dirty="0">
                          <a:latin typeface="Courier New"/>
                          <a:cs typeface="Courier New"/>
                        </a:rPr>
                        <a:t>Albania</a:t>
                      </a:r>
                      <a:endParaRPr sz="1300">
                        <a:latin typeface="Courier New"/>
                        <a:cs typeface="Courier New"/>
                      </a:endParaRPr>
                    </a:p>
                  </a:txBody>
                  <a:tcPr marL="0" marR="0" marT="0" marB="0"/>
                </a:tc>
                <a:tc>
                  <a:txBody>
                    <a:bodyPr/>
                    <a:lstStyle/>
                    <a:p>
                      <a:pPr marL="31750">
                        <a:lnSpc>
                          <a:spcPts val="1395"/>
                        </a:lnSpc>
                      </a:pPr>
                      <a:r>
                        <a:rPr sz="1300" dirty="0">
                          <a:latin typeface="Courier New"/>
                          <a:cs typeface="Courier New"/>
                        </a:rPr>
                        <a:t>Europe</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95"/>
                        </a:lnSpc>
                      </a:pPr>
                      <a:r>
                        <a:rPr sz="1300" dirty="0">
                          <a:latin typeface="Courier New"/>
                          <a:cs typeface="Courier New"/>
                        </a:rPr>
                        <a:t>0.911</a:t>
                      </a:r>
                      <a:endParaRPr sz="1300">
                        <a:latin typeface="Courier New"/>
                        <a:cs typeface="Courier New"/>
                      </a:endParaRPr>
                    </a:p>
                  </a:txBody>
                  <a:tcPr marL="0" marR="0" marT="0" marB="0"/>
                </a:tc>
                <a:tc>
                  <a:txBody>
                    <a:bodyPr/>
                    <a:lstStyle/>
                    <a:p>
                      <a:pPr marR="43815" algn="r">
                        <a:lnSpc>
                          <a:spcPts val="1395"/>
                        </a:lnSpc>
                      </a:pPr>
                      <a:r>
                        <a:rPr sz="1300" dirty="0">
                          <a:latin typeface="Courier New"/>
                          <a:cs typeface="Courier New"/>
                        </a:rPr>
                        <a:t>0.902</a:t>
                      </a:r>
                      <a:endParaRPr sz="1300">
                        <a:latin typeface="Courier New"/>
                        <a:cs typeface="Courier New"/>
                      </a:endParaRPr>
                    </a:p>
                  </a:txBody>
                  <a:tcPr marL="0" marR="0" marT="0" marB="0"/>
                </a:tc>
                <a:tc>
                  <a:txBody>
                    <a:bodyPr/>
                    <a:lstStyle/>
                    <a:p>
                      <a:pPr marL="51435">
                        <a:lnSpc>
                          <a:spcPts val="1395"/>
                        </a:lnSpc>
                      </a:pPr>
                      <a:r>
                        <a:rPr sz="1300" dirty="0">
                          <a:latin typeface="Courier New"/>
                          <a:cs typeface="Courier New"/>
                        </a:rPr>
                        <a:t>1.98</a:t>
                      </a:r>
                      <a:endParaRPr sz="1300">
                        <a:latin typeface="Courier New"/>
                        <a:cs typeface="Courier New"/>
                      </a:endParaRPr>
                    </a:p>
                  </a:txBody>
                  <a:tcPr marL="0" marR="0" marT="0" marB="0"/>
                </a:tc>
                <a:extLst>
                  <a:ext uri="{0D108BD9-81ED-4DB2-BD59-A6C34878D82A}">
                    <a16:rowId xmlns:a16="http://schemas.microsoft.com/office/drawing/2014/main" val="10003"/>
                  </a:ext>
                </a:extLst>
              </a:tr>
              <a:tr h="179031">
                <a:tc>
                  <a:txBody>
                    <a:bodyPr/>
                    <a:lstStyle/>
                    <a:p>
                      <a:pPr marR="63500" algn="r">
                        <a:lnSpc>
                          <a:spcPts val="1380"/>
                        </a:lnSpc>
                      </a:pPr>
                      <a:r>
                        <a:rPr sz="1300" dirty="0">
                          <a:latin typeface="Courier New"/>
                          <a:cs typeface="Courier New"/>
                        </a:rPr>
                        <a:t>3</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Algeria</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Africa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0.985</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0.984</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1.32</a:t>
                      </a:r>
                      <a:endParaRPr sz="1300">
                        <a:latin typeface="Courier New"/>
                        <a:cs typeface="Courier New"/>
                      </a:endParaRPr>
                    </a:p>
                  </a:txBody>
                  <a:tcPr marL="0" marR="0" marT="0" marB="0"/>
                </a:tc>
                <a:extLst>
                  <a:ext uri="{0D108BD9-81ED-4DB2-BD59-A6C34878D82A}">
                    <a16:rowId xmlns:a16="http://schemas.microsoft.com/office/drawing/2014/main" val="10004"/>
                  </a:ext>
                </a:extLst>
              </a:tr>
              <a:tr h="179031">
                <a:tc>
                  <a:txBody>
                    <a:bodyPr/>
                    <a:lstStyle/>
                    <a:p>
                      <a:pPr marR="63500" algn="r">
                        <a:lnSpc>
                          <a:spcPts val="1380"/>
                        </a:lnSpc>
                      </a:pPr>
                      <a:r>
                        <a:rPr sz="1300" dirty="0">
                          <a:latin typeface="Courier New"/>
                          <a:cs typeface="Courier New"/>
                        </a:rPr>
                        <a:t>4</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Angola</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Africa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0.888</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0.877</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1.41</a:t>
                      </a:r>
                      <a:endParaRPr sz="1300">
                        <a:latin typeface="Courier New"/>
                        <a:cs typeface="Courier New"/>
                      </a:endParaRPr>
                    </a:p>
                  </a:txBody>
                  <a:tcPr marL="0" marR="0" marT="0" marB="0"/>
                </a:tc>
                <a:extLst>
                  <a:ext uri="{0D108BD9-81ED-4DB2-BD59-A6C34878D82A}">
                    <a16:rowId xmlns:a16="http://schemas.microsoft.com/office/drawing/2014/main" val="10005"/>
                  </a:ext>
                </a:extLst>
              </a:tr>
              <a:tr h="179031">
                <a:tc>
                  <a:txBody>
                    <a:bodyPr/>
                    <a:lstStyle/>
                    <a:p>
                      <a:pPr marR="63500" algn="r">
                        <a:lnSpc>
                          <a:spcPts val="1380"/>
                        </a:lnSpc>
                      </a:pPr>
                      <a:r>
                        <a:rPr sz="1300" dirty="0">
                          <a:latin typeface="Courier New"/>
                          <a:cs typeface="Courier New"/>
                        </a:rPr>
                        <a:t>5</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Argent~</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Americas</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0.996</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0.995</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0.292</a:t>
                      </a:r>
                      <a:endParaRPr sz="1300">
                        <a:latin typeface="Courier New"/>
                        <a:cs typeface="Courier New"/>
                      </a:endParaRPr>
                    </a:p>
                  </a:txBody>
                  <a:tcPr marL="0" marR="0" marT="0" marB="0"/>
                </a:tc>
                <a:extLst>
                  <a:ext uri="{0D108BD9-81ED-4DB2-BD59-A6C34878D82A}">
                    <a16:rowId xmlns:a16="http://schemas.microsoft.com/office/drawing/2014/main" val="10006"/>
                  </a:ext>
                </a:extLst>
              </a:tr>
              <a:tr h="179031">
                <a:tc>
                  <a:txBody>
                    <a:bodyPr/>
                    <a:lstStyle/>
                    <a:p>
                      <a:pPr marR="63500" algn="r">
                        <a:lnSpc>
                          <a:spcPts val="1380"/>
                        </a:lnSpc>
                      </a:pPr>
                      <a:r>
                        <a:rPr sz="1300" dirty="0">
                          <a:latin typeface="Courier New"/>
                          <a:cs typeface="Courier New"/>
                        </a:rPr>
                        <a:t>6</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Austra~</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Oceania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0.980</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0.978</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0.621</a:t>
                      </a:r>
                      <a:endParaRPr sz="1300">
                        <a:latin typeface="Courier New"/>
                        <a:cs typeface="Courier New"/>
                      </a:endParaRPr>
                    </a:p>
                  </a:txBody>
                  <a:tcPr marL="0" marR="0" marT="0" marB="0"/>
                </a:tc>
                <a:extLst>
                  <a:ext uri="{0D108BD9-81ED-4DB2-BD59-A6C34878D82A}">
                    <a16:rowId xmlns:a16="http://schemas.microsoft.com/office/drawing/2014/main" val="10007"/>
                  </a:ext>
                </a:extLst>
              </a:tr>
              <a:tr h="179031">
                <a:tc>
                  <a:txBody>
                    <a:bodyPr/>
                    <a:lstStyle/>
                    <a:p>
                      <a:pPr marR="63500" algn="r">
                        <a:lnSpc>
                          <a:spcPts val="1380"/>
                        </a:lnSpc>
                      </a:pPr>
                      <a:r>
                        <a:rPr sz="1300" dirty="0">
                          <a:latin typeface="Courier New"/>
                          <a:cs typeface="Courier New"/>
                        </a:rPr>
                        <a:t>7</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Austria</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Europe</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0.992</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0.991</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0.407</a:t>
                      </a:r>
                      <a:endParaRPr sz="1300">
                        <a:latin typeface="Courier New"/>
                        <a:cs typeface="Courier New"/>
                      </a:endParaRPr>
                    </a:p>
                  </a:txBody>
                  <a:tcPr marL="0" marR="0" marT="0" marB="0"/>
                </a:tc>
                <a:extLst>
                  <a:ext uri="{0D108BD9-81ED-4DB2-BD59-A6C34878D82A}">
                    <a16:rowId xmlns:a16="http://schemas.microsoft.com/office/drawing/2014/main" val="10008"/>
                  </a:ext>
                </a:extLst>
              </a:tr>
              <a:tr h="179031">
                <a:tc>
                  <a:txBody>
                    <a:bodyPr/>
                    <a:lstStyle/>
                    <a:p>
                      <a:pPr marR="63500" algn="r">
                        <a:lnSpc>
                          <a:spcPts val="1380"/>
                        </a:lnSpc>
                      </a:pPr>
                      <a:r>
                        <a:rPr sz="1300" dirty="0">
                          <a:latin typeface="Courier New"/>
                          <a:cs typeface="Courier New"/>
                        </a:rPr>
                        <a:t>8</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Bahrain</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0.967</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0.963</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1.64</a:t>
                      </a:r>
                      <a:endParaRPr sz="1300">
                        <a:latin typeface="Courier New"/>
                        <a:cs typeface="Courier New"/>
                      </a:endParaRPr>
                    </a:p>
                  </a:txBody>
                  <a:tcPr marL="0" marR="0" marT="0" marB="0"/>
                </a:tc>
                <a:extLst>
                  <a:ext uri="{0D108BD9-81ED-4DB2-BD59-A6C34878D82A}">
                    <a16:rowId xmlns:a16="http://schemas.microsoft.com/office/drawing/2014/main" val="10009"/>
                  </a:ext>
                </a:extLst>
              </a:tr>
              <a:tr h="179031">
                <a:tc>
                  <a:txBody>
                    <a:bodyPr/>
                    <a:lstStyle/>
                    <a:p>
                      <a:pPr marR="63500" algn="r">
                        <a:lnSpc>
                          <a:spcPts val="1380"/>
                        </a:lnSpc>
                      </a:pPr>
                      <a:r>
                        <a:rPr sz="1300" dirty="0">
                          <a:latin typeface="Courier New"/>
                          <a:cs typeface="Courier New"/>
                        </a:rPr>
                        <a:t>9</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Bangla~</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Asia</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0.989</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0.988</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0.977</a:t>
                      </a:r>
                      <a:endParaRPr sz="1300">
                        <a:latin typeface="Courier New"/>
                        <a:cs typeface="Courier New"/>
                      </a:endParaRPr>
                    </a:p>
                  </a:txBody>
                  <a:tcPr marL="0" marR="0" marT="0" marB="0"/>
                </a:tc>
                <a:extLst>
                  <a:ext uri="{0D108BD9-81ED-4DB2-BD59-A6C34878D82A}">
                    <a16:rowId xmlns:a16="http://schemas.microsoft.com/office/drawing/2014/main" val="10010"/>
                  </a:ext>
                </a:extLst>
              </a:tr>
              <a:tr h="180779">
                <a:tc>
                  <a:txBody>
                    <a:bodyPr/>
                    <a:lstStyle/>
                    <a:p>
                      <a:pPr marR="63500" algn="r">
                        <a:lnSpc>
                          <a:spcPts val="1380"/>
                        </a:lnSpc>
                      </a:pPr>
                      <a:r>
                        <a:rPr sz="1300" dirty="0">
                          <a:latin typeface="Courier New"/>
                          <a:cs typeface="Courier New"/>
                        </a:rPr>
                        <a:t>10</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Belgium</a:t>
                      </a:r>
                      <a:endParaRPr sz="1300">
                        <a:latin typeface="Courier New"/>
                        <a:cs typeface="Courier New"/>
                      </a:endParaRPr>
                    </a:p>
                  </a:txBody>
                  <a:tcPr marL="0" marR="0" marT="0" marB="0"/>
                </a:tc>
                <a:tc>
                  <a:txBody>
                    <a:bodyPr/>
                    <a:lstStyle/>
                    <a:p>
                      <a:pPr marL="31750">
                        <a:lnSpc>
                          <a:spcPts val="1380"/>
                        </a:lnSpc>
                      </a:pPr>
                      <a:r>
                        <a:rPr sz="1300" dirty="0">
                          <a:latin typeface="Courier New"/>
                          <a:cs typeface="Courier New"/>
                        </a:rPr>
                        <a:t>Europe</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&lt;tib~</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&lt;lm&gt;</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0.995</a:t>
                      </a:r>
                      <a:endParaRPr sz="1300">
                        <a:latin typeface="Courier New"/>
                        <a:cs typeface="Courier New"/>
                      </a:endParaRPr>
                    </a:p>
                  </a:txBody>
                  <a:tcPr marL="0" marR="0" marT="0" marB="0"/>
                </a:tc>
                <a:tc>
                  <a:txBody>
                    <a:bodyPr/>
                    <a:lstStyle/>
                    <a:p>
                      <a:pPr marR="43815" algn="r">
                        <a:lnSpc>
                          <a:spcPts val="1380"/>
                        </a:lnSpc>
                      </a:pPr>
                      <a:r>
                        <a:rPr sz="1300" dirty="0">
                          <a:latin typeface="Courier New"/>
                          <a:cs typeface="Courier New"/>
                        </a:rPr>
                        <a:t>0.994</a:t>
                      </a:r>
                      <a:endParaRPr sz="1300">
                        <a:latin typeface="Courier New"/>
                        <a:cs typeface="Courier New"/>
                      </a:endParaRPr>
                    </a:p>
                  </a:txBody>
                  <a:tcPr marL="0" marR="0" marT="0" marB="0"/>
                </a:tc>
                <a:tc>
                  <a:txBody>
                    <a:bodyPr/>
                    <a:lstStyle/>
                    <a:p>
                      <a:pPr marL="51435">
                        <a:lnSpc>
                          <a:spcPts val="1380"/>
                        </a:lnSpc>
                      </a:pPr>
                      <a:r>
                        <a:rPr sz="1300" dirty="0">
                          <a:latin typeface="Courier New"/>
                          <a:cs typeface="Courier New"/>
                        </a:rPr>
                        <a:t>0.293</a:t>
                      </a:r>
                      <a:endParaRPr sz="1300">
                        <a:latin typeface="Courier New"/>
                        <a:cs typeface="Courier New"/>
                      </a:endParaRPr>
                    </a:p>
                  </a:txBody>
                  <a:tcPr marL="0" marR="0" marT="0" marB="0"/>
                </a:tc>
                <a:extLst>
                  <a:ext uri="{0D108BD9-81ED-4DB2-BD59-A6C34878D82A}">
                    <a16:rowId xmlns:a16="http://schemas.microsoft.com/office/drawing/2014/main" val="10011"/>
                  </a:ext>
                </a:extLst>
              </a:tr>
            </a:tbl>
          </a:graphicData>
        </a:graphic>
      </p:graphicFrame>
      <p:sp>
        <p:nvSpPr>
          <p:cNvPr id="4" name="object 4"/>
          <p:cNvSpPr txBox="1"/>
          <p:nvPr/>
        </p:nvSpPr>
        <p:spPr>
          <a:xfrm>
            <a:off x="6066176" y="3611608"/>
            <a:ext cx="6115684" cy="393035"/>
          </a:xfrm>
          <a:prstGeom prst="rect">
            <a:avLst/>
          </a:prstGeom>
        </p:spPr>
        <p:txBody>
          <a:bodyPr vert="horz" wrap="square" lIns="0" tIns="29824" rIns="0" bIns="0" rtlCol="0">
            <a:spAutoFit/>
          </a:bodyPr>
          <a:lstStyle/>
          <a:p>
            <a:pPr marL="11929" marR="4772">
              <a:lnSpc>
                <a:spcPts val="1409"/>
              </a:lnSpc>
              <a:spcBef>
                <a:spcPts val="235"/>
              </a:spcBef>
              <a:tabLst>
                <a:tab pos="398432" algn="l"/>
              </a:tabLst>
            </a:pPr>
            <a:r>
              <a:rPr sz="1268" dirty="0">
                <a:latin typeface="Courier New"/>
                <a:cs typeface="Courier New"/>
              </a:rPr>
              <a:t># ... with 132 more rows, and 5 more variables: logLik &lt;dbl&gt;,</a:t>
            </a:r>
            <a:r>
              <a:rPr sz="1268" spc="-94" dirty="0">
                <a:latin typeface="Courier New"/>
                <a:cs typeface="Courier New"/>
              </a:rPr>
              <a:t> </a:t>
            </a:r>
            <a:r>
              <a:rPr sz="1268" dirty="0">
                <a:latin typeface="Courier New"/>
                <a:cs typeface="Courier New"/>
              </a:rPr>
              <a:t>A  #	deviance &lt;dbl&gt;, df.residual</a:t>
            </a:r>
            <a:r>
              <a:rPr sz="1268" spc="-14" dirty="0">
                <a:latin typeface="Courier New"/>
                <a:cs typeface="Courier New"/>
              </a:rPr>
              <a:t> </a:t>
            </a:r>
            <a:r>
              <a:rPr sz="1268" dirty="0">
                <a:latin typeface="Courier New"/>
                <a:cs typeface="Courier New"/>
              </a:rPr>
              <a:t>&lt;int&gt;</a:t>
            </a:r>
          </a:p>
        </p:txBody>
      </p:sp>
      <p:sp>
        <p:nvSpPr>
          <p:cNvPr id="5" name="object 5"/>
          <p:cNvSpPr txBox="1"/>
          <p:nvPr/>
        </p:nvSpPr>
        <p:spPr>
          <a:xfrm>
            <a:off x="716122" y="703255"/>
            <a:ext cx="5272861" cy="1340457"/>
          </a:xfrm>
          <a:prstGeom prst="rect">
            <a:avLst/>
          </a:prstGeom>
          <a:solidFill>
            <a:srgbClr val="F7F7F7"/>
          </a:solidFill>
        </p:spPr>
        <p:txBody>
          <a:bodyPr vert="horz" wrap="square" lIns="0" tIns="53683" rIns="0" bIns="0" rtlCol="0">
            <a:spAutoFit/>
          </a:bodyPr>
          <a:lstStyle/>
          <a:p>
            <a:pPr marL="80521">
              <a:lnSpc>
                <a:spcPts val="1465"/>
              </a:lnSpc>
              <a:spcBef>
                <a:spcPts val="423"/>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73773" marR="1896728">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73773">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950750" marR="59646"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p:txBody>
      </p:sp>
      <p:sp>
        <p:nvSpPr>
          <p:cNvPr id="6" name="object 6"/>
          <p:cNvSpPr txBox="1"/>
          <p:nvPr/>
        </p:nvSpPr>
        <p:spPr>
          <a:xfrm>
            <a:off x="796685" y="2037035"/>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unnest(results)</a:t>
            </a:r>
            <a:endParaRPr sz="1268">
              <a:latin typeface="Courier New"/>
              <a:cs typeface="Courier New"/>
            </a:endParaRPr>
          </a:p>
        </p:txBody>
      </p:sp>
      <p:sp>
        <p:nvSpPr>
          <p:cNvPr id="8" name="Footer Placeholder 4">
            <a:extLst>
              <a:ext uri="{FF2B5EF4-FFF2-40B4-BE49-F238E27FC236}">
                <a16:creationId xmlns:a16="http://schemas.microsoft.com/office/drawing/2014/main" id="{BD885223-7A93-4770-86AC-17888E714302}"/>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1146" y="751010"/>
            <a:ext cx="3768596" cy="4413107"/>
          </a:xfrm>
          <a:prstGeom prst="rect">
            <a:avLst/>
          </a:prstGeom>
          <a:blipFill>
            <a:blip r:embed="rId2" cstate="print"/>
            <a:stretch>
              <a:fillRect/>
            </a:stretch>
          </a:blipFill>
        </p:spPr>
        <p:txBody>
          <a:bodyPr wrap="square" lIns="0" tIns="0" rIns="0" bIns="0" rtlCol="0"/>
          <a:lstStyle/>
          <a:p>
            <a:endParaRPr sz="1785"/>
          </a:p>
        </p:txBody>
      </p:sp>
      <p:sp>
        <p:nvSpPr>
          <p:cNvPr id="3" name="object 3"/>
          <p:cNvSpPr/>
          <p:nvPr/>
        </p:nvSpPr>
        <p:spPr>
          <a:xfrm>
            <a:off x="716122" y="703255"/>
            <a:ext cx="5272861" cy="1772731"/>
          </a:xfrm>
          <a:custGeom>
            <a:avLst/>
            <a:gdLst/>
            <a:ahLst/>
            <a:cxnLst/>
            <a:rect l="l" t="t" r="r" b="b"/>
            <a:pathLst>
              <a:path w="5613400" h="1887220">
                <a:moveTo>
                  <a:pt x="5612971" y="1886873"/>
                </a:moveTo>
                <a:lnTo>
                  <a:pt x="0" y="1886873"/>
                </a:lnTo>
                <a:lnTo>
                  <a:pt x="0" y="0"/>
                </a:lnTo>
                <a:lnTo>
                  <a:pt x="5612971" y="0"/>
                </a:lnTo>
                <a:lnTo>
                  <a:pt x="5612971" y="1886873"/>
                </a:lnTo>
                <a:close/>
              </a:path>
            </a:pathLst>
          </a:custGeom>
          <a:solidFill>
            <a:srgbClr val="F7F7F7"/>
          </a:solidFill>
        </p:spPr>
        <p:txBody>
          <a:bodyPr wrap="square" lIns="0" tIns="0" rIns="0" bIns="0" rtlCol="0"/>
          <a:lstStyle/>
          <a:p>
            <a:endParaRPr sz="1785"/>
          </a:p>
        </p:txBody>
      </p:sp>
      <p:sp>
        <p:nvSpPr>
          <p:cNvPr id="4" name="object 4"/>
          <p:cNvSpPr txBox="1"/>
          <p:nvPr/>
        </p:nvSpPr>
        <p:spPr>
          <a:xfrm>
            <a:off x="784756" y="745034"/>
            <a:ext cx="5148794" cy="1477832"/>
          </a:xfrm>
          <a:prstGeom prst="rect">
            <a:avLst/>
          </a:prstGeom>
        </p:spPr>
        <p:txBody>
          <a:bodyPr vert="horz" wrap="square" lIns="0" tIns="11930" rIns="0" bIns="0" rtlCol="0">
            <a:spAutoFit/>
          </a:bodyPr>
          <a:lstStyle/>
          <a:p>
            <a:pPr marL="11929">
              <a:lnSpc>
                <a:spcPts val="1465"/>
              </a:lnSpc>
              <a:spcBef>
                <a:spcPts val="94"/>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1841855">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81561" marR="4772"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81"/>
              </a:lnSpc>
            </a:pPr>
            <a:r>
              <a:rPr sz="1268" dirty="0">
                <a:solidFill>
                  <a:srgbClr val="333333"/>
                </a:solidFill>
                <a:latin typeface="Courier New"/>
                <a:cs typeface="Courier New"/>
              </a:rPr>
              <a:t>unnest(results)</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p:txBody>
      </p:sp>
      <p:sp>
        <p:nvSpPr>
          <p:cNvPr id="5" name="object 5"/>
          <p:cNvSpPr txBox="1"/>
          <p:nvPr/>
        </p:nvSpPr>
        <p:spPr>
          <a:xfrm>
            <a:off x="796685" y="2216066"/>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ggplot()</a:t>
            </a:r>
            <a:endParaRPr sz="1268">
              <a:latin typeface="Courier New"/>
              <a:cs typeface="Courier New"/>
            </a:endParaRPr>
          </a:p>
        </p:txBody>
      </p:sp>
      <p:sp>
        <p:nvSpPr>
          <p:cNvPr id="7" name="Footer Placeholder 4">
            <a:extLst>
              <a:ext uri="{FF2B5EF4-FFF2-40B4-BE49-F238E27FC236}">
                <a16:creationId xmlns:a16="http://schemas.microsoft.com/office/drawing/2014/main" id="{BDE296B9-26E3-4FB1-A6CF-2EF675F7E3C5}"/>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1146" y="751011"/>
            <a:ext cx="3768596" cy="4395204"/>
          </a:xfrm>
          <a:prstGeom prst="rect">
            <a:avLst/>
          </a:prstGeom>
          <a:blipFill>
            <a:blip r:embed="rId2" cstate="print"/>
            <a:stretch>
              <a:fillRect/>
            </a:stretch>
          </a:blipFill>
        </p:spPr>
        <p:txBody>
          <a:bodyPr wrap="square" lIns="0" tIns="0" rIns="0" bIns="0" rtlCol="0"/>
          <a:lstStyle/>
          <a:p>
            <a:endParaRPr sz="1785"/>
          </a:p>
        </p:txBody>
      </p:sp>
      <p:sp>
        <p:nvSpPr>
          <p:cNvPr id="3" name="object 3"/>
          <p:cNvSpPr/>
          <p:nvPr/>
        </p:nvSpPr>
        <p:spPr>
          <a:xfrm>
            <a:off x="716122" y="703255"/>
            <a:ext cx="5272861" cy="1951674"/>
          </a:xfrm>
          <a:custGeom>
            <a:avLst/>
            <a:gdLst/>
            <a:ahLst/>
            <a:cxnLst/>
            <a:rect l="l" t="t" r="r" b="b"/>
            <a:pathLst>
              <a:path w="5613400" h="2077720">
                <a:moveTo>
                  <a:pt x="5612971" y="2077466"/>
                </a:moveTo>
                <a:lnTo>
                  <a:pt x="0" y="2077466"/>
                </a:lnTo>
                <a:lnTo>
                  <a:pt x="0" y="0"/>
                </a:lnTo>
                <a:lnTo>
                  <a:pt x="5612971" y="0"/>
                </a:lnTo>
                <a:lnTo>
                  <a:pt x="5612971" y="2077466"/>
                </a:lnTo>
                <a:close/>
              </a:path>
            </a:pathLst>
          </a:custGeom>
          <a:solidFill>
            <a:srgbClr val="F7F7F7"/>
          </a:solidFill>
        </p:spPr>
        <p:txBody>
          <a:bodyPr wrap="square" lIns="0" tIns="0" rIns="0" bIns="0" rtlCol="0"/>
          <a:lstStyle/>
          <a:p>
            <a:endParaRPr sz="1785"/>
          </a:p>
        </p:txBody>
      </p:sp>
      <p:sp>
        <p:nvSpPr>
          <p:cNvPr id="4" name="object 4"/>
          <p:cNvSpPr txBox="1"/>
          <p:nvPr/>
        </p:nvSpPr>
        <p:spPr>
          <a:xfrm>
            <a:off x="784756" y="745034"/>
            <a:ext cx="5148794" cy="1657369"/>
          </a:xfrm>
          <a:prstGeom prst="rect">
            <a:avLst/>
          </a:prstGeom>
        </p:spPr>
        <p:txBody>
          <a:bodyPr vert="horz" wrap="square" lIns="0" tIns="11930" rIns="0" bIns="0" rtlCol="0">
            <a:spAutoFit/>
          </a:bodyPr>
          <a:lstStyle/>
          <a:p>
            <a:pPr marL="11929">
              <a:lnSpc>
                <a:spcPts val="1465"/>
              </a:lnSpc>
              <a:spcBef>
                <a:spcPts val="94"/>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1841855">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81561" marR="4772"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3098586">
              <a:lnSpc>
                <a:spcPts val="1409"/>
              </a:lnSpc>
            </a:pPr>
            <a:r>
              <a:rPr sz="1268" dirty="0">
                <a:solidFill>
                  <a:srgbClr val="333333"/>
                </a:solidFill>
                <a:latin typeface="Courier New"/>
                <a:cs typeface="Courier New"/>
              </a:rPr>
              <a:t>unnest(results)</a:t>
            </a:r>
            <a:r>
              <a:rPr sz="1268" spc="-94" dirty="0">
                <a:solidFill>
                  <a:srgbClr val="333333"/>
                </a:solidFill>
                <a:latin typeface="Courier New"/>
                <a:cs typeface="Courier New"/>
              </a:rPr>
              <a:t> </a:t>
            </a:r>
            <a:r>
              <a:rPr sz="1268" dirty="0">
                <a:solidFill>
                  <a:srgbClr val="333333"/>
                </a:solidFill>
                <a:latin typeface="Courier New"/>
                <a:cs typeface="Courier New"/>
              </a:rPr>
              <a:t>%&gt;%  ggplot()+</a:t>
            </a:r>
            <a:endParaRPr sz="1268">
              <a:latin typeface="Courier New"/>
              <a:cs typeface="Courier New"/>
            </a:endParaRPr>
          </a:p>
        </p:txBody>
      </p:sp>
      <p:sp>
        <p:nvSpPr>
          <p:cNvPr id="5" name="object 5"/>
          <p:cNvSpPr txBox="1"/>
          <p:nvPr/>
        </p:nvSpPr>
        <p:spPr>
          <a:xfrm>
            <a:off x="796685" y="2395096"/>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aes(x =</a:t>
            </a:r>
            <a:r>
              <a:rPr sz="1268" spc="-9" dirty="0">
                <a:solidFill>
                  <a:srgbClr val="333333"/>
                </a:solidFill>
                <a:latin typeface="Courier New"/>
                <a:cs typeface="Courier New"/>
              </a:rPr>
              <a:t> </a:t>
            </a:r>
            <a:r>
              <a:rPr sz="1268" dirty="0">
                <a:solidFill>
                  <a:srgbClr val="333333"/>
                </a:solidFill>
                <a:latin typeface="Courier New"/>
                <a:cs typeface="Courier New"/>
              </a:rPr>
              <a:t>continent)</a:t>
            </a:r>
            <a:endParaRPr sz="1268">
              <a:latin typeface="Courier New"/>
              <a:cs typeface="Courier New"/>
            </a:endParaRPr>
          </a:p>
        </p:txBody>
      </p:sp>
      <p:sp>
        <p:nvSpPr>
          <p:cNvPr id="7" name="Footer Placeholder 4">
            <a:extLst>
              <a:ext uri="{FF2B5EF4-FFF2-40B4-BE49-F238E27FC236}">
                <a16:creationId xmlns:a16="http://schemas.microsoft.com/office/drawing/2014/main" id="{7A44EB7E-0327-44A8-8539-140B8731ED64}"/>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4129" y="751011"/>
            <a:ext cx="3765612" cy="4395204"/>
          </a:xfrm>
          <a:prstGeom prst="rect">
            <a:avLst/>
          </a:prstGeom>
          <a:blipFill>
            <a:blip r:embed="rId2" cstate="print"/>
            <a:stretch>
              <a:fillRect/>
            </a:stretch>
          </a:blipFill>
        </p:spPr>
        <p:txBody>
          <a:bodyPr wrap="square" lIns="0" tIns="0" rIns="0" bIns="0" rtlCol="0"/>
          <a:lstStyle/>
          <a:p>
            <a:endParaRPr sz="1785"/>
          </a:p>
        </p:txBody>
      </p:sp>
      <p:sp>
        <p:nvSpPr>
          <p:cNvPr id="3" name="object 3"/>
          <p:cNvSpPr/>
          <p:nvPr/>
        </p:nvSpPr>
        <p:spPr>
          <a:xfrm>
            <a:off x="716122" y="703255"/>
            <a:ext cx="5272861" cy="2130618"/>
          </a:xfrm>
          <a:custGeom>
            <a:avLst/>
            <a:gdLst/>
            <a:ahLst/>
            <a:cxnLst/>
            <a:rect l="l" t="t" r="r" b="b"/>
            <a:pathLst>
              <a:path w="5613400" h="2268220">
                <a:moveTo>
                  <a:pt x="5612971" y="2268059"/>
                </a:moveTo>
                <a:lnTo>
                  <a:pt x="0" y="2268059"/>
                </a:lnTo>
                <a:lnTo>
                  <a:pt x="0" y="0"/>
                </a:lnTo>
                <a:lnTo>
                  <a:pt x="5612971" y="0"/>
                </a:lnTo>
                <a:lnTo>
                  <a:pt x="5612971" y="2268059"/>
                </a:lnTo>
                <a:close/>
              </a:path>
            </a:pathLst>
          </a:custGeom>
          <a:solidFill>
            <a:srgbClr val="F7F7F7"/>
          </a:solidFill>
        </p:spPr>
        <p:txBody>
          <a:bodyPr wrap="square" lIns="0" tIns="0" rIns="0" bIns="0" rtlCol="0"/>
          <a:lstStyle/>
          <a:p>
            <a:endParaRPr sz="1785"/>
          </a:p>
        </p:txBody>
      </p:sp>
      <p:sp>
        <p:nvSpPr>
          <p:cNvPr id="4" name="object 4"/>
          <p:cNvSpPr txBox="1"/>
          <p:nvPr/>
        </p:nvSpPr>
        <p:spPr>
          <a:xfrm>
            <a:off x="784756" y="745035"/>
            <a:ext cx="5148794" cy="1836905"/>
          </a:xfrm>
          <a:prstGeom prst="rect">
            <a:avLst/>
          </a:prstGeom>
        </p:spPr>
        <p:txBody>
          <a:bodyPr vert="horz" wrap="square" lIns="0" tIns="11930" rIns="0" bIns="0" rtlCol="0">
            <a:spAutoFit/>
          </a:bodyPr>
          <a:lstStyle/>
          <a:p>
            <a:pPr marL="11929">
              <a:lnSpc>
                <a:spcPts val="1465"/>
              </a:lnSpc>
              <a:spcBef>
                <a:spcPts val="94"/>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1841855">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81561" marR="4772"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3098586">
              <a:lnSpc>
                <a:spcPts val="1409"/>
              </a:lnSpc>
            </a:pPr>
            <a:r>
              <a:rPr sz="1268" dirty="0">
                <a:solidFill>
                  <a:srgbClr val="333333"/>
                </a:solidFill>
                <a:latin typeface="Courier New"/>
                <a:cs typeface="Courier New"/>
              </a:rPr>
              <a:t>unnest(results)</a:t>
            </a:r>
            <a:r>
              <a:rPr sz="1268" spc="-94" dirty="0">
                <a:solidFill>
                  <a:srgbClr val="333333"/>
                </a:solidFill>
                <a:latin typeface="Courier New"/>
                <a:cs typeface="Courier New"/>
              </a:rPr>
              <a:t> </a:t>
            </a:r>
            <a:r>
              <a:rPr sz="1268" dirty="0">
                <a:solidFill>
                  <a:srgbClr val="333333"/>
                </a:solidFill>
                <a:latin typeface="Courier New"/>
                <a:cs typeface="Courier New"/>
              </a:rPr>
              <a:t>%&gt;%  ggplot()+</a:t>
            </a:r>
            <a:endParaRPr sz="1268">
              <a:latin typeface="Courier New"/>
              <a:cs typeface="Courier New"/>
            </a:endParaRPr>
          </a:p>
          <a:p>
            <a:pPr marL="205181">
              <a:lnSpc>
                <a:spcPts val="1381"/>
              </a:lnSpc>
            </a:pPr>
            <a:r>
              <a:rPr sz="1268" dirty="0">
                <a:solidFill>
                  <a:srgbClr val="333333"/>
                </a:solidFill>
                <a:latin typeface="Courier New"/>
                <a:cs typeface="Courier New"/>
              </a:rPr>
              <a:t>aes(x =</a:t>
            </a:r>
            <a:r>
              <a:rPr sz="1268" spc="-9" dirty="0">
                <a:solidFill>
                  <a:srgbClr val="333333"/>
                </a:solidFill>
                <a:latin typeface="Courier New"/>
                <a:cs typeface="Courier New"/>
              </a:rPr>
              <a:t> </a:t>
            </a:r>
            <a:r>
              <a:rPr sz="1268" dirty="0">
                <a:solidFill>
                  <a:srgbClr val="333333"/>
                </a:solidFill>
                <a:latin typeface="Courier New"/>
                <a:cs typeface="Courier New"/>
              </a:rPr>
              <a:t>continent)+</a:t>
            </a:r>
            <a:endParaRPr sz="1268">
              <a:latin typeface="Courier New"/>
              <a:cs typeface="Courier New"/>
            </a:endParaRPr>
          </a:p>
        </p:txBody>
      </p:sp>
      <p:sp>
        <p:nvSpPr>
          <p:cNvPr id="5" name="object 5"/>
          <p:cNvSpPr txBox="1"/>
          <p:nvPr/>
        </p:nvSpPr>
        <p:spPr>
          <a:xfrm>
            <a:off x="796685" y="2574128"/>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aes(y =</a:t>
            </a:r>
            <a:r>
              <a:rPr sz="1268" spc="-9" dirty="0">
                <a:solidFill>
                  <a:srgbClr val="333333"/>
                </a:solidFill>
                <a:latin typeface="Courier New"/>
                <a:cs typeface="Courier New"/>
              </a:rPr>
              <a:t> </a:t>
            </a:r>
            <a:r>
              <a:rPr sz="1268" dirty="0">
                <a:solidFill>
                  <a:srgbClr val="333333"/>
                </a:solidFill>
                <a:latin typeface="Courier New"/>
                <a:cs typeface="Courier New"/>
              </a:rPr>
              <a:t>r.squared)</a:t>
            </a:r>
            <a:endParaRPr sz="1268">
              <a:latin typeface="Courier New"/>
              <a:cs typeface="Courier New"/>
            </a:endParaRPr>
          </a:p>
        </p:txBody>
      </p:sp>
      <p:sp>
        <p:nvSpPr>
          <p:cNvPr id="7" name="Footer Placeholder 4">
            <a:extLst>
              <a:ext uri="{FF2B5EF4-FFF2-40B4-BE49-F238E27FC236}">
                <a16:creationId xmlns:a16="http://schemas.microsoft.com/office/drawing/2014/main" id="{CBACB099-7684-4237-A7AF-80DC5F6E3580}"/>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1FD7D-1926-4CDB-8BB1-B4AF271E14D9}"/>
              </a:ext>
            </a:extLst>
          </p:cNvPr>
          <p:cNvSpPr>
            <a:spLocks noGrp="1"/>
          </p:cNvSpPr>
          <p:nvPr>
            <p:ph type="title"/>
          </p:nvPr>
        </p:nvSpPr>
        <p:spPr/>
        <p:txBody>
          <a:bodyPr/>
          <a:lstStyle/>
          <a:p>
            <a:endParaRPr lang="en-US" dirty="0"/>
          </a:p>
        </p:txBody>
      </p:sp>
      <p:pic>
        <p:nvPicPr>
          <p:cNvPr id="6" name="Content Placeholder 5" descr="A person smiling for the camera&#10;&#10;Description automatically generated">
            <a:extLst>
              <a:ext uri="{FF2B5EF4-FFF2-40B4-BE49-F238E27FC236}">
                <a16:creationId xmlns:a16="http://schemas.microsoft.com/office/drawing/2014/main" id="{43EE9162-D3CB-447D-8649-AD8C8A286DC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4284" y="1825625"/>
            <a:ext cx="3409432" cy="4351338"/>
          </a:xfrm>
        </p:spPr>
      </p:pic>
      <p:sp>
        <p:nvSpPr>
          <p:cNvPr id="4" name="Content Placeholder 3">
            <a:extLst>
              <a:ext uri="{FF2B5EF4-FFF2-40B4-BE49-F238E27FC236}">
                <a16:creationId xmlns:a16="http://schemas.microsoft.com/office/drawing/2014/main" id="{2E259C2F-E9DB-4ABD-9C23-4E6691F1E33F}"/>
              </a:ext>
            </a:extLst>
          </p:cNvPr>
          <p:cNvSpPr>
            <a:spLocks noGrp="1"/>
          </p:cNvSpPr>
          <p:nvPr>
            <p:ph sz="half" idx="2"/>
          </p:nvPr>
        </p:nvSpPr>
        <p:spPr>
          <a:xfrm>
            <a:off x="6172199" y="1825625"/>
            <a:ext cx="5343525" cy="4565650"/>
          </a:xfrm>
        </p:spPr>
        <p:txBody>
          <a:bodyPr>
            <a:normAutofit/>
          </a:bodyPr>
          <a:lstStyle/>
          <a:p>
            <a:r>
              <a:rPr lang="en-US" dirty="0"/>
              <a:t>Former High School Math teacher and then Education Analyst</a:t>
            </a:r>
          </a:p>
          <a:p>
            <a:r>
              <a:rPr lang="en-US" dirty="0"/>
              <a:t>MS Advanced Analytics NC State</a:t>
            </a:r>
          </a:p>
          <a:p>
            <a:r>
              <a:rPr lang="en-US" dirty="0">
                <a:solidFill>
                  <a:schemeClr val="tx1"/>
                </a:solidFill>
              </a:rPr>
              <a:t>Data Scientist at NetApp in Customer Support and Sales </a:t>
            </a:r>
            <a:br>
              <a:rPr lang="en-US" dirty="0">
                <a:solidFill>
                  <a:schemeClr val="tx1"/>
                </a:solidFill>
              </a:rPr>
            </a:br>
            <a:r>
              <a:rPr lang="en-US" dirty="0">
                <a:solidFill>
                  <a:schemeClr val="tx1"/>
                </a:solidFill>
              </a:rPr>
              <a:t>(since July 2017)</a:t>
            </a:r>
          </a:p>
          <a:p>
            <a:r>
              <a:rPr lang="en-US" dirty="0"/>
              <a:t>#rstats and opensource enthusiast</a:t>
            </a:r>
          </a:p>
          <a:p>
            <a:r>
              <a:rPr lang="en-US" b="1" dirty="0"/>
              <a:t>Not an Enterprise Architect, Database Administrator, etc.</a:t>
            </a:r>
          </a:p>
        </p:txBody>
      </p:sp>
    </p:spTree>
    <p:extLst>
      <p:ext uri="{BB962C8B-B14F-4D97-AF65-F5344CB8AC3E}">
        <p14:creationId xmlns:p14="http://schemas.microsoft.com/office/powerpoint/2010/main" val="396171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4129" y="751011"/>
            <a:ext cx="3765612" cy="4395204"/>
          </a:xfrm>
          <a:prstGeom prst="rect">
            <a:avLst/>
          </a:prstGeom>
          <a:blipFill>
            <a:blip r:embed="rId2" cstate="print"/>
            <a:stretch>
              <a:fillRect/>
            </a:stretch>
          </a:blipFill>
        </p:spPr>
        <p:txBody>
          <a:bodyPr wrap="square" lIns="0" tIns="0" rIns="0" bIns="0" rtlCol="0"/>
          <a:lstStyle/>
          <a:p>
            <a:endParaRPr sz="1785"/>
          </a:p>
        </p:txBody>
      </p:sp>
      <p:sp>
        <p:nvSpPr>
          <p:cNvPr id="3" name="object 3"/>
          <p:cNvSpPr/>
          <p:nvPr/>
        </p:nvSpPr>
        <p:spPr>
          <a:xfrm>
            <a:off x="716122" y="703255"/>
            <a:ext cx="5272861" cy="2309561"/>
          </a:xfrm>
          <a:custGeom>
            <a:avLst/>
            <a:gdLst/>
            <a:ahLst/>
            <a:cxnLst/>
            <a:rect l="l" t="t" r="r" b="b"/>
            <a:pathLst>
              <a:path w="5613400" h="2458720">
                <a:moveTo>
                  <a:pt x="5612971" y="2458653"/>
                </a:moveTo>
                <a:lnTo>
                  <a:pt x="0" y="2458653"/>
                </a:lnTo>
                <a:lnTo>
                  <a:pt x="0" y="0"/>
                </a:lnTo>
                <a:lnTo>
                  <a:pt x="5612971" y="0"/>
                </a:lnTo>
                <a:lnTo>
                  <a:pt x="5612971" y="2458653"/>
                </a:lnTo>
                <a:close/>
              </a:path>
            </a:pathLst>
          </a:custGeom>
          <a:solidFill>
            <a:srgbClr val="F7F7F7"/>
          </a:solidFill>
        </p:spPr>
        <p:txBody>
          <a:bodyPr wrap="square" lIns="0" tIns="0" rIns="0" bIns="0" rtlCol="0"/>
          <a:lstStyle/>
          <a:p>
            <a:endParaRPr sz="1785"/>
          </a:p>
        </p:txBody>
      </p:sp>
      <p:sp>
        <p:nvSpPr>
          <p:cNvPr id="4" name="object 4"/>
          <p:cNvSpPr txBox="1"/>
          <p:nvPr/>
        </p:nvSpPr>
        <p:spPr>
          <a:xfrm>
            <a:off x="784756" y="745035"/>
            <a:ext cx="5148794" cy="2016441"/>
          </a:xfrm>
          <a:prstGeom prst="rect">
            <a:avLst/>
          </a:prstGeom>
        </p:spPr>
        <p:txBody>
          <a:bodyPr vert="horz" wrap="square" lIns="0" tIns="11930" rIns="0" bIns="0" rtlCol="0">
            <a:spAutoFit/>
          </a:bodyPr>
          <a:lstStyle/>
          <a:p>
            <a:pPr marL="11929">
              <a:lnSpc>
                <a:spcPts val="1465"/>
              </a:lnSpc>
              <a:spcBef>
                <a:spcPts val="94"/>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1841855">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81561" marR="4772"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3098586">
              <a:lnSpc>
                <a:spcPts val="1409"/>
              </a:lnSpc>
            </a:pPr>
            <a:r>
              <a:rPr sz="1268" dirty="0">
                <a:solidFill>
                  <a:srgbClr val="333333"/>
                </a:solidFill>
                <a:latin typeface="Courier New"/>
                <a:cs typeface="Courier New"/>
              </a:rPr>
              <a:t>unnest(results)</a:t>
            </a:r>
            <a:r>
              <a:rPr sz="1268" spc="-94" dirty="0">
                <a:solidFill>
                  <a:srgbClr val="333333"/>
                </a:solidFill>
                <a:latin typeface="Courier New"/>
                <a:cs typeface="Courier New"/>
              </a:rPr>
              <a:t> </a:t>
            </a:r>
            <a:r>
              <a:rPr sz="1268" dirty="0">
                <a:solidFill>
                  <a:srgbClr val="333333"/>
                </a:solidFill>
                <a:latin typeface="Courier New"/>
                <a:cs typeface="Courier New"/>
              </a:rPr>
              <a:t>%&gt;%  ggplot()+</a:t>
            </a:r>
            <a:endParaRPr sz="1268">
              <a:latin typeface="Courier New"/>
              <a:cs typeface="Courier New"/>
            </a:endParaRPr>
          </a:p>
          <a:p>
            <a:pPr marL="205181" marR="3098586">
              <a:lnSpc>
                <a:spcPts val="1409"/>
              </a:lnSpc>
              <a:spcBef>
                <a:spcPts val="5"/>
              </a:spcBef>
            </a:pPr>
            <a:r>
              <a:rPr sz="1268" dirty="0">
                <a:solidFill>
                  <a:srgbClr val="333333"/>
                </a:solidFill>
                <a:latin typeface="Courier New"/>
                <a:cs typeface="Courier New"/>
              </a:rPr>
              <a:t>aes(x =</a:t>
            </a:r>
            <a:r>
              <a:rPr sz="1268" spc="-94" dirty="0">
                <a:solidFill>
                  <a:srgbClr val="333333"/>
                </a:solidFill>
                <a:latin typeface="Courier New"/>
                <a:cs typeface="Courier New"/>
              </a:rPr>
              <a:t> </a:t>
            </a:r>
            <a:r>
              <a:rPr sz="1268" dirty="0">
                <a:solidFill>
                  <a:srgbClr val="333333"/>
                </a:solidFill>
                <a:latin typeface="Courier New"/>
                <a:cs typeface="Courier New"/>
              </a:rPr>
              <a:t>continent)+  aes(y =</a:t>
            </a:r>
            <a:r>
              <a:rPr sz="1268" spc="-94" dirty="0">
                <a:solidFill>
                  <a:srgbClr val="333333"/>
                </a:solidFill>
                <a:latin typeface="Courier New"/>
                <a:cs typeface="Courier New"/>
              </a:rPr>
              <a:t> </a:t>
            </a:r>
            <a:r>
              <a:rPr sz="1268" dirty="0">
                <a:solidFill>
                  <a:srgbClr val="333333"/>
                </a:solidFill>
                <a:latin typeface="Courier New"/>
                <a:cs typeface="Courier New"/>
              </a:rPr>
              <a:t>r.squared)+</a:t>
            </a:r>
            <a:endParaRPr sz="1268">
              <a:latin typeface="Courier New"/>
              <a:cs typeface="Courier New"/>
            </a:endParaRPr>
          </a:p>
        </p:txBody>
      </p:sp>
      <p:sp>
        <p:nvSpPr>
          <p:cNvPr id="5" name="object 5"/>
          <p:cNvSpPr txBox="1"/>
          <p:nvPr/>
        </p:nvSpPr>
        <p:spPr>
          <a:xfrm>
            <a:off x="796685" y="2753158"/>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geom_boxplot()</a:t>
            </a:r>
            <a:endParaRPr sz="1268">
              <a:latin typeface="Courier New"/>
              <a:cs typeface="Courier New"/>
            </a:endParaRPr>
          </a:p>
        </p:txBody>
      </p:sp>
      <p:sp>
        <p:nvSpPr>
          <p:cNvPr id="7" name="Footer Placeholder 4">
            <a:extLst>
              <a:ext uri="{FF2B5EF4-FFF2-40B4-BE49-F238E27FC236}">
                <a16:creationId xmlns:a16="http://schemas.microsoft.com/office/drawing/2014/main" id="{99F7D29A-2D02-4FDF-891B-CD324A074BC3}"/>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4129" y="751011"/>
            <a:ext cx="3765612" cy="4395204"/>
          </a:xfrm>
          <a:prstGeom prst="rect">
            <a:avLst/>
          </a:prstGeom>
          <a:blipFill>
            <a:blip r:embed="rId2" cstate="print"/>
            <a:stretch>
              <a:fillRect/>
            </a:stretch>
          </a:blipFill>
        </p:spPr>
        <p:txBody>
          <a:bodyPr wrap="square" lIns="0" tIns="0" rIns="0" bIns="0" rtlCol="0"/>
          <a:lstStyle/>
          <a:p>
            <a:endParaRPr sz="1785"/>
          </a:p>
        </p:txBody>
      </p:sp>
      <p:sp>
        <p:nvSpPr>
          <p:cNvPr id="3" name="object 3"/>
          <p:cNvSpPr/>
          <p:nvPr/>
        </p:nvSpPr>
        <p:spPr>
          <a:xfrm>
            <a:off x="716122" y="703255"/>
            <a:ext cx="5272861" cy="2489101"/>
          </a:xfrm>
          <a:custGeom>
            <a:avLst/>
            <a:gdLst/>
            <a:ahLst/>
            <a:cxnLst/>
            <a:rect l="l" t="t" r="r" b="b"/>
            <a:pathLst>
              <a:path w="5613400" h="2649855">
                <a:moveTo>
                  <a:pt x="5612971" y="2649246"/>
                </a:moveTo>
                <a:lnTo>
                  <a:pt x="0" y="2649246"/>
                </a:lnTo>
                <a:lnTo>
                  <a:pt x="0" y="0"/>
                </a:lnTo>
                <a:lnTo>
                  <a:pt x="5612971" y="0"/>
                </a:lnTo>
                <a:lnTo>
                  <a:pt x="5612971" y="2649246"/>
                </a:lnTo>
                <a:close/>
              </a:path>
            </a:pathLst>
          </a:custGeom>
          <a:solidFill>
            <a:srgbClr val="F7F7F7"/>
          </a:solidFill>
        </p:spPr>
        <p:txBody>
          <a:bodyPr wrap="square" lIns="0" tIns="0" rIns="0" bIns="0" rtlCol="0"/>
          <a:lstStyle/>
          <a:p>
            <a:endParaRPr sz="1785"/>
          </a:p>
        </p:txBody>
      </p:sp>
      <p:sp>
        <p:nvSpPr>
          <p:cNvPr id="4" name="object 4"/>
          <p:cNvSpPr txBox="1"/>
          <p:nvPr/>
        </p:nvSpPr>
        <p:spPr>
          <a:xfrm>
            <a:off x="784756" y="745035"/>
            <a:ext cx="5148794" cy="2195978"/>
          </a:xfrm>
          <a:prstGeom prst="rect">
            <a:avLst/>
          </a:prstGeom>
        </p:spPr>
        <p:txBody>
          <a:bodyPr vert="horz" wrap="square" lIns="0" tIns="11930" rIns="0" bIns="0" rtlCol="0">
            <a:spAutoFit/>
          </a:bodyPr>
          <a:lstStyle/>
          <a:p>
            <a:pPr marL="11929">
              <a:lnSpc>
                <a:spcPts val="1465"/>
              </a:lnSpc>
              <a:spcBef>
                <a:spcPts val="94"/>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1841855">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81561" marR="4772"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3098586" algn="just">
              <a:lnSpc>
                <a:spcPts val="1409"/>
              </a:lnSpc>
            </a:pPr>
            <a:r>
              <a:rPr sz="1268" dirty="0">
                <a:solidFill>
                  <a:srgbClr val="333333"/>
                </a:solidFill>
                <a:latin typeface="Courier New"/>
                <a:cs typeface="Courier New"/>
              </a:rPr>
              <a:t>unnest(results)</a:t>
            </a:r>
            <a:r>
              <a:rPr sz="1268" spc="-94" dirty="0">
                <a:solidFill>
                  <a:srgbClr val="333333"/>
                </a:solidFill>
                <a:latin typeface="Courier New"/>
                <a:cs typeface="Courier New"/>
              </a:rPr>
              <a:t> </a:t>
            </a:r>
            <a:r>
              <a:rPr sz="1268" dirty="0">
                <a:solidFill>
                  <a:srgbClr val="333333"/>
                </a:solidFill>
                <a:latin typeface="Courier New"/>
                <a:cs typeface="Courier New"/>
              </a:rPr>
              <a:t>%&gt;%  ggplot()+</a:t>
            </a:r>
            <a:endParaRPr sz="1268">
              <a:latin typeface="Courier New"/>
              <a:cs typeface="Courier New"/>
            </a:endParaRPr>
          </a:p>
          <a:p>
            <a:pPr marL="205181" marR="3098586" algn="just">
              <a:lnSpc>
                <a:spcPts val="1409"/>
              </a:lnSpc>
              <a:spcBef>
                <a:spcPts val="5"/>
              </a:spcBef>
            </a:pPr>
            <a:r>
              <a:rPr sz="1268" dirty="0">
                <a:solidFill>
                  <a:srgbClr val="333333"/>
                </a:solidFill>
                <a:latin typeface="Courier New"/>
                <a:cs typeface="Courier New"/>
              </a:rPr>
              <a:t>aes(x =</a:t>
            </a:r>
            <a:r>
              <a:rPr sz="1268" spc="-94" dirty="0">
                <a:solidFill>
                  <a:srgbClr val="333333"/>
                </a:solidFill>
                <a:latin typeface="Courier New"/>
                <a:cs typeface="Courier New"/>
              </a:rPr>
              <a:t> </a:t>
            </a:r>
            <a:r>
              <a:rPr sz="1268" dirty="0">
                <a:solidFill>
                  <a:srgbClr val="333333"/>
                </a:solidFill>
                <a:latin typeface="Courier New"/>
                <a:cs typeface="Courier New"/>
              </a:rPr>
              <a:t>continent)+  aes(y =</a:t>
            </a:r>
            <a:r>
              <a:rPr sz="1268" spc="-94" dirty="0">
                <a:solidFill>
                  <a:srgbClr val="333333"/>
                </a:solidFill>
                <a:latin typeface="Courier New"/>
                <a:cs typeface="Courier New"/>
              </a:rPr>
              <a:t> </a:t>
            </a:r>
            <a:r>
              <a:rPr sz="1268" dirty="0">
                <a:solidFill>
                  <a:srgbClr val="333333"/>
                </a:solidFill>
                <a:latin typeface="Courier New"/>
                <a:cs typeface="Courier New"/>
              </a:rPr>
              <a:t>r.squared)+  geom_boxplot()+</a:t>
            </a:r>
            <a:endParaRPr sz="1268">
              <a:latin typeface="Courier New"/>
              <a:cs typeface="Courier New"/>
            </a:endParaRPr>
          </a:p>
        </p:txBody>
      </p:sp>
      <p:sp>
        <p:nvSpPr>
          <p:cNvPr id="5" name="object 5"/>
          <p:cNvSpPr txBox="1"/>
          <p:nvPr/>
        </p:nvSpPr>
        <p:spPr>
          <a:xfrm>
            <a:off x="796685" y="2932189"/>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ggbeeswarm::geom_quasirandom()</a:t>
            </a:r>
            <a:endParaRPr sz="1268">
              <a:latin typeface="Courier New"/>
              <a:cs typeface="Courier New"/>
            </a:endParaRPr>
          </a:p>
        </p:txBody>
      </p:sp>
      <p:sp>
        <p:nvSpPr>
          <p:cNvPr id="7" name="Footer Placeholder 4">
            <a:extLst>
              <a:ext uri="{FF2B5EF4-FFF2-40B4-BE49-F238E27FC236}">
                <a16:creationId xmlns:a16="http://schemas.microsoft.com/office/drawing/2014/main" id="{F8275D0F-C981-40A3-BD64-20DAAC2178A4}"/>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4129" y="751011"/>
            <a:ext cx="3717871" cy="4395204"/>
          </a:xfrm>
          <a:prstGeom prst="rect">
            <a:avLst/>
          </a:prstGeom>
          <a:blipFill>
            <a:blip r:embed="rId2" cstate="print"/>
            <a:stretch>
              <a:fillRect/>
            </a:stretch>
          </a:blipFill>
        </p:spPr>
        <p:txBody>
          <a:bodyPr wrap="square" lIns="0" tIns="0" rIns="0" bIns="0" rtlCol="0"/>
          <a:lstStyle/>
          <a:p>
            <a:endParaRPr sz="1785"/>
          </a:p>
        </p:txBody>
      </p:sp>
      <p:sp>
        <p:nvSpPr>
          <p:cNvPr id="3" name="object 3"/>
          <p:cNvSpPr/>
          <p:nvPr/>
        </p:nvSpPr>
        <p:spPr>
          <a:xfrm>
            <a:off x="716122" y="703255"/>
            <a:ext cx="5272861" cy="2668044"/>
          </a:xfrm>
          <a:custGeom>
            <a:avLst/>
            <a:gdLst/>
            <a:ahLst/>
            <a:cxnLst/>
            <a:rect l="l" t="t" r="r" b="b"/>
            <a:pathLst>
              <a:path w="5613400" h="2840355">
                <a:moveTo>
                  <a:pt x="5612971" y="2839839"/>
                </a:moveTo>
                <a:lnTo>
                  <a:pt x="0" y="2839839"/>
                </a:lnTo>
                <a:lnTo>
                  <a:pt x="0" y="0"/>
                </a:lnTo>
                <a:lnTo>
                  <a:pt x="5612971" y="0"/>
                </a:lnTo>
                <a:lnTo>
                  <a:pt x="5612971" y="2839839"/>
                </a:lnTo>
                <a:close/>
              </a:path>
            </a:pathLst>
          </a:custGeom>
          <a:solidFill>
            <a:srgbClr val="F7F7F7"/>
          </a:solidFill>
        </p:spPr>
        <p:txBody>
          <a:bodyPr wrap="square" lIns="0" tIns="0" rIns="0" bIns="0" rtlCol="0"/>
          <a:lstStyle/>
          <a:p>
            <a:endParaRPr sz="1785"/>
          </a:p>
        </p:txBody>
      </p:sp>
      <p:sp>
        <p:nvSpPr>
          <p:cNvPr id="4" name="object 4"/>
          <p:cNvSpPr txBox="1"/>
          <p:nvPr/>
        </p:nvSpPr>
        <p:spPr>
          <a:xfrm>
            <a:off x="784756" y="745035"/>
            <a:ext cx="5148794" cy="2375514"/>
          </a:xfrm>
          <a:prstGeom prst="rect">
            <a:avLst/>
          </a:prstGeom>
        </p:spPr>
        <p:txBody>
          <a:bodyPr vert="horz" wrap="square" lIns="0" tIns="11930" rIns="0" bIns="0" rtlCol="0">
            <a:spAutoFit/>
          </a:bodyPr>
          <a:lstStyle/>
          <a:p>
            <a:pPr marL="11929">
              <a:lnSpc>
                <a:spcPts val="1465"/>
              </a:lnSpc>
              <a:spcBef>
                <a:spcPts val="94"/>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1841855">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81561" marR="4772"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3098586" algn="just">
              <a:lnSpc>
                <a:spcPts val="1409"/>
              </a:lnSpc>
            </a:pPr>
            <a:r>
              <a:rPr sz="1268" dirty="0">
                <a:solidFill>
                  <a:srgbClr val="333333"/>
                </a:solidFill>
                <a:latin typeface="Courier New"/>
                <a:cs typeface="Courier New"/>
              </a:rPr>
              <a:t>unnest(results)</a:t>
            </a:r>
            <a:r>
              <a:rPr sz="1268" spc="-94" dirty="0">
                <a:solidFill>
                  <a:srgbClr val="333333"/>
                </a:solidFill>
                <a:latin typeface="Courier New"/>
                <a:cs typeface="Courier New"/>
              </a:rPr>
              <a:t> </a:t>
            </a:r>
            <a:r>
              <a:rPr sz="1268" dirty="0">
                <a:solidFill>
                  <a:srgbClr val="333333"/>
                </a:solidFill>
                <a:latin typeface="Courier New"/>
                <a:cs typeface="Courier New"/>
              </a:rPr>
              <a:t>%&gt;%  ggplot()+</a:t>
            </a:r>
            <a:endParaRPr sz="1268">
              <a:latin typeface="Courier New"/>
              <a:cs typeface="Courier New"/>
            </a:endParaRPr>
          </a:p>
          <a:p>
            <a:pPr marL="205181" marR="3098586" algn="just">
              <a:lnSpc>
                <a:spcPts val="1409"/>
              </a:lnSpc>
              <a:spcBef>
                <a:spcPts val="5"/>
              </a:spcBef>
            </a:pPr>
            <a:r>
              <a:rPr sz="1268" dirty="0">
                <a:solidFill>
                  <a:srgbClr val="333333"/>
                </a:solidFill>
                <a:latin typeface="Courier New"/>
                <a:cs typeface="Courier New"/>
              </a:rPr>
              <a:t>aes(x =</a:t>
            </a:r>
            <a:r>
              <a:rPr sz="1268" spc="-94" dirty="0">
                <a:solidFill>
                  <a:srgbClr val="333333"/>
                </a:solidFill>
                <a:latin typeface="Courier New"/>
                <a:cs typeface="Courier New"/>
              </a:rPr>
              <a:t> </a:t>
            </a:r>
            <a:r>
              <a:rPr sz="1268" dirty="0">
                <a:solidFill>
                  <a:srgbClr val="333333"/>
                </a:solidFill>
                <a:latin typeface="Courier New"/>
                <a:cs typeface="Courier New"/>
              </a:rPr>
              <a:t>continent)+  aes(y =</a:t>
            </a:r>
            <a:r>
              <a:rPr sz="1268" spc="-94" dirty="0">
                <a:solidFill>
                  <a:srgbClr val="333333"/>
                </a:solidFill>
                <a:latin typeface="Courier New"/>
                <a:cs typeface="Courier New"/>
              </a:rPr>
              <a:t> </a:t>
            </a:r>
            <a:r>
              <a:rPr sz="1268" dirty="0">
                <a:solidFill>
                  <a:srgbClr val="333333"/>
                </a:solidFill>
                <a:latin typeface="Courier New"/>
                <a:cs typeface="Courier New"/>
              </a:rPr>
              <a:t>r.squared)+  geom_boxplot()+</a:t>
            </a:r>
            <a:endParaRPr sz="1268">
              <a:latin typeface="Courier New"/>
              <a:cs typeface="Courier New"/>
            </a:endParaRPr>
          </a:p>
          <a:p>
            <a:pPr marL="205181">
              <a:lnSpc>
                <a:spcPts val="1381"/>
              </a:lnSpc>
            </a:pPr>
            <a:r>
              <a:rPr sz="1268" dirty="0">
                <a:solidFill>
                  <a:srgbClr val="333333"/>
                </a:solidFill>
                <a:latin typeface="Courier New"/>
                <a:cs typeface="Courier New"/>
              </a:rPr>
              <a:t>ggbeeswarm::geom_quasirandom()+</a:t>
            </a:r>
            <a:endParaRPr sz="1268">
              <a:latin typeface="Courier New"/>
              <a:cs typeface="Courier New"/>
            </a:endParaRPr>
          </a:p>
        </p:txBody>
      </p:sp>
      <p:sp>
        <p:nvSpPr>
          <p:cNvPr id="5" name="object 5"/>
          <p:cNvSpPr txBox="1"/>
          <p:nvPr/>
        </p:nvSpPr>
        <p:spPr>
          <a:xfrm>
            <a:off x="796685" y="3111220"/>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aes(colour =</a:t>
            </a:r>
            <a:r>
              <a:rPr sz="1268" spc="-9" dirty="0">
                <a:solidFill>
                  <a:srgbClr val="333333"/>
                </a:solidFill>
                <a:latin typeface="Courier New"/>
                <a:cs typeface="Courier New"/>
              </a:rPr>
              <a:t> </a:t>
            </a:r>
            <a:r>
              <a:rPr sz="1268" dirty="0">
                <a:solidFill>
                  <a:srgbClr val="333333"/>
                </a:solidFill>
                <a:latin typeface="Courier New"/>
                <a:cs typeface="Courier New"/>
              </a:rPr>
              <a:t>continent)</a:t>
            </a:r>
            <a:endParaRPr sz="1268">
              <a:latin typeface="Courier New"/>
              <a:cs typeface="Courier New"/>
            </a:endParaRPr>
          </a:p>
        </p:txBody>
      </p:sp>
      <p:sp>
        <p:nvSpPr>
          <p:cNvPr id="7" name="Footer Placeholder 4">
            <a:extLst>
              <a:ext uri="{FF2B5EF4-FFF2-40B4-BE49-F238E27FC236}">
                <a16:creationId xmlns:a16="http://schemas.microsoft.com/office/drawing/2014/main" id="{65158C3E-6EF5-45CC-AB77-AEB74D0F0032}"/>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4129" y="756978"/>
            <a:ext cx="3717871" cy="4410124"/>
          </a:xfrm>
          <a:prstGeom prst="rect">
            <a:avLst/>
          </a:prstGeom>
          <a:blipFill>
            <a:blip r:embed="rId2" cstate="print"/>
            <a:stretch>
              <a:fillRect/>
            </a:stretch>
          </a:blipFill>
        </p:spPr>
        <p:txBody>
          <a:bodyPr wrap="square" lIns="0" tIns="0" rIns="0" bIns="0" rtlCol="0"/>
          <a:lstStyle/>
          <a:p>
            <a:endParaRPr sz="1785"/>
          </a:p>
        </p:txBody>
      </p:sp>
      <p:grpSp>
        <p:nvGrpSpPr>
          <p:cNvPr id="3" name="object 3"/>
          <p:cNvGrpSpPr/>
          <p:nvPr/>
        </p:nvGrpSpPr>
        <p:grpSpPr>
          <a:xfrm>
            <a:off x="716122" y="703255"/>
            <a:ext cx="5272861" cy="3204873"/>
            <a:chOff x="762371" y="343067"/>
            <a:chExt cx="5613400" cy="3411854"/>
          </a:xfrm>
        </p:grpSpPr>
        <p:sp>
          <p:nvSpPr>
            <p:cNvPr id="4" name="object 4"/>
            <p:cNvSpPr/>
            <p:nvPr/>
          </p:nvSpPr>
          <p:spPr>
            <a:xfrm>
              <a:off x="762371" y="343067"/>
              <a:ext cx="5613400" cy="3411854"/>
            </a:xfrm>
            <a:custGeom>
              <a:avLst/>
              <a:gdLst/>
              <a:ahLst/>
              <a:cxnLst/>
              <a:rect l="l" t="t" r="r" b="b"/>
              <a:pathLst>
                <a:path w="5613400" h="3411854">
                  <a:moveTo>
                    <a:pt x="5612971" y="3411619"/>
                  </a:moveTo>
                  <a:lnTo>
                    <a:pt x="0" y="3411619"/>
                  </a:lnTo>
                  <a:lnTo>
                    <a:pt x="0" y="0"/>
                  </a:lnTo>
                  <a:lnTo>
                    <a:pt x="5612971" y="0"/>
                  </a:lnTo>
                  <a:lnTo>
                    <a:pt x="5612971" y="3411619"/>
                  </a:lnTo>
                  <a:close/>
                </a:path>
              </a:pathLst>
            </a:custGeom>
            <a:solidFill>
              <a:srgbClr val="F7F7F7"/>
            </a:solidFill>
          </p:spPr>
          <p:txBody>
            <a:bodyPr wrap="square" lIns="0" tIns="0" rIns="0" bIns="0" rtlCol="0"/>
            <a:lstStyle/>
            <a:p>
              <a:endParaRPr sz="1785"/>
            </a:p>
          </p:txBody>
        </p:sp>
        <p:sp>
          <p:nvSpPr>
            <p:cNvPr id="5" name="object 5"/>
            <p:cNvSpPr/>
            <p:nvPr/>
          </p:nvSpPr>
          <p:spPr>
            <a:xfrm>
              <a:off x="848131" y="3097148"/>
              <a:ext cx="5441950" cy="572135"/>
            </a:xfrm>
            <a:custGeom>
              <a:avLst/>
              <a:gdLst/>
              <a:ahLst/>
              <a:cxnLst/>
              <a:rect l="l" t="t" r="r" b="b"/>
              <a:pathLst>
                <a:path w="5441950" h="572135">
                  <a:moveTo>
                    <a:pt x="5441442" y="0"/>
                  </a:moveTo>
                  <a:lnTo>
                    <a:pt x="0" y="0"/>
                  </a:lnTo>
                  <a:lnTo>
                    <a:pt x="0" y="190588"/>
                  </a:lnTo>
                  <a:lnTo>
                    <a:pt x="0" y="381190"/>
                  </a:lnTo>
                  <a:lnTo>
                    <a:pt x="0" y="571779"/>
                  </a:lnTo>
                  <a:lnTo>
                    <a:pt x="5441442" y="571779"/>
                  </a:lnTo>
                  <a:lnTo>
                    <a:pt x="5441442" y="381190"/>
                  </a:lnTo>
                  <a:lnTo>
                    <a:pt x="5441442" y="190588"/>
                  </a:lnTo>
                  <a:lnTo>
                    <a:pt x="5441442" y="0"/>
                  </a:lnTo>
                  <a:close/>
                </a:path>
              </a:pathLst>
            </a:custGeom>
            <a:solidFill>
              <a:srgbClr val="FFFF87"/>
            </a:solidFill>
          </p:spPr>
          <p:txBody>
            <a:bodyPr wrap="square" lIns="0" tIns="0" rIns="0" bIns="0" rtlCol="0"/>
            <a:lstStyle/>
            <a:p>
              <a:endParaRPr sz="1785"/>
            </a:p>
          </p:txBody>
        </p:sp>
      </p:grpSp>
      <p:sp>
        <p:nvSpPr>
          <p:cNvPr id="6" name="object 6"/>
          <p:cNvSpPr txBox="1"/>
          <p:nvPr/>
        </p:nvSpPr>
        <p:spPr>
          <a:xfrm>
            <a:off x="784756" y="745035"/>
            <a:ext cx="5245423" cy="3093659"/>
          </a:xfrm>
          <a:prstGeom prst="rect">
            <a:avLst/>
          </a:prstGeom>
        </p:spPr>
        <p:txBody>
          <a:bodyPr vert="horz" wrap="square" lIns="0" tIns="11930" rIns="0" bIns="0" rtlCol="0">
            <a:spAutoFit/>
          </a:bodyPr>
          <a:lstStyle/>
          <a:p>
            <a:pPr marL="11929">
              <a:lnSpc>
                <a:spcPts val="1465"/>
              </a:lnSpc>
              <a:spcBef>
                <a:spcPts val="94"/>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1938480">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81561" marR="101397"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3195212" algn="just">
              <a:lnSpc>
                <a:spcPts val="1409"/>
              </a:lnSpc>
            </a:pPr>
            <a:r>
              <a:rPr sz="1268" dirty="0">
                <a:solidFill>
                  <a:srgbClr val="333333"/>
                </a:solidFill>
                <a:latin typeface="Courier New"/>
                <a:cs typeface="Courier New"/>
              </a:rPr>
              <a:t>unnest(results)</a:t>
            </a:r>
            <a:r>
              <a:rPr sz="1268" spc="-94" dirty="0">
                <a:solidFill>
                  <a:srgbClr val="333333"/>
                </a:solidFill>
                <a:latin typeface="Courier New"/>
                <a:cs typeface="Courier New"/>
              </a:rPr>
              <a:t> </a:t>
            </a:r>
            <a:r>
              <a:rPr sz="1268" dirty="0">
                <a:solidFill>
                  <a:srgbClr val="333333"/>
                </a:solidFill>
                <a:latin typeface="Courier New"/>
                <a:cs typeface="Courier New"/>
              </a:rPr>
              <a:t>%&gt;%  ggplot()+</a:t>
            </a:r>
            <a:endParaRPr sz="1268">
              <a:latin typeface="Courier New"/>
              <a:cs typeface="Courier New"/>
            </a:endParaRPr>
          </a:p>
          <a:p>
            <a:pPr marL="205181" marR="3195212" algn="just">
              <a:lnSpc>
                <a:spcPts val="1409"/>
              </a:lnSpc>
              <a:spcBef>
                <a:spcPts val="5"/>
              </a:spcBef>
            </a:pPr>
            <a:r>
              <a:rPr sz="1268" dirty="0">
                <a:solidFill>
                  <a:srgbClr val="333333"/>
                </a:solidFill>
                <a:latin typeface="Courier New"/>
                <a:cs typeface="Courier New"/>
              </a:rPr>
              <a:t>aes(x =</a:t>
            </a:r>
            <a:r>
              <a:rPr sz="1268" spc="-94" dirty="0">
                <a:solidFill>
                  <a:srgbClr val="333333"/>
                </a:solidFill>
                <a:latin typeface="Courier New"/>
                <a:cs typeface="Courier New"/>
              </a:rPr>
              <a:t> </a:t>
            </a:r>
            <a:r>
              <a:rPr sz="1268" dirty="0">
                <a:solidFill>
                  <a:srgbClr val="333333"/>
                </a:solidFill>
                <a:latin typeface="Courier New"/>
                <a:cs typeface="Courier New"/>
              </a:rPr>
              <a:t>continent)+  aes(y =</a:t>
            </a:r>
            <a:r>
              <a:rPr sz="1268" spc="-94" dirty="0">
                <a:solidFill>
                  <a:srgbClr val="333333"/>
                </a:solidFill>
                <a:latin typeface="Courier New"/>
                <a:cs typeface="Courier New"/>
              </a:rPr>
              <a:t> </a:t>
            </a:r>
            <a:r>
              <a:rPr sz="1268" dirty="0">
                <a:solidFill>
                  <a:srgbClr val="333333"/>
                </a:solidFill>
                <a:latin typeface="Courier New"/>
                <a:cs typeface="Courier New"/>
              </a:rPr>
              <a:t>r.squared)+  geom_boxplot()+</a:t>
            </a:r>
            <a:endParaRPr sz="1268">
              <a:latin typeface="Courier New"/>
              <a:cs typeface="Courier New"/>
            </a:endParaRPr>
          </a:p>
          <a:p>
            <a:pPr marL="205181" marR="2035106" algn="just">
              <a:lnSpc>
                <a:spcPts val="1409"/>
              </a:lnSpc>
            </a:pPr>
            <a:r>
              <a:rPr sz="1268" dirty="0">
                <a:solidFill>
                  <a:srgbClr val="333333"/>
                </a:solidFill>
                <a:latin typeface="Courier New"/>
                <a:cs typeface="Courier New"/>
              </a:rPr>
              <a:t>ggbeeswarm::geom_quasirandom()+  aes(colour =</a:t>
            </a:r>
            <a:r>
              <a:rPr sz="1268" spc="-23" dirty="0">
                <a:solidFill>
                  <a:srgbClr val="333333"/>
                </a:solidFill>
                <a:latin typeface="Courier New"/>
                <a:cs typeface="Courier New"/>
              </a:rPr>
              <a:t> </a:t>
            </a:r>
            <a:r>
              <a:rPr sz="1268" dirty="0">
                <a:solidFill>
                  <a:srgbClr val="333333"/>
                </a:solidFill>
                <a:latin typeface="Courier New"/>
                <a:cs typeface="Courier New"/>
              </a:rPr>
              <a:t>continent)+</a:t>
            </a:r>
            <a:endParaRPr sz="1268">
              <a:latin typeface="Courier New"/>
              <a:cs typeface="Courier New"/>
            </a:endParaRPr>
          </a:p>
          <a:p>
            <a:pPr marL="688310" marR="4772" indent="-483724" algn="just">
              <a:lnSpc>
                <a:spcPts val="1409"/>
              </a:lnSpc>
            </a:pPr>
            <a:r>
              <a:rPr sz="1268" dirty="0">
                <a:solidFill>
                  <a:srgbClr val="333333"/>
                </a:solidFill>
                <a:latin typeface="Courier New"/>
                <a:cs typeface="Courier New"/>
              </a:rPr>
              <a:t>labs(title = </a:t>
            </a:r>
            <a:r>
              <a:rPr sz="1268" dirty="0">
                <a:solidFill>
                  <a:srgbClr val="DD1144"/>
                </a:solidFill>
                <a:latin typeface="Courier New"/>
                <a:cs typeface="Courier New"/>
              </a:rPr>
              <a:t>"How much of life expectancy is</a:t>
            </a:r>
            <a:r>
              <a:rPr sz="1268" spc="-99" dirty="0">
                <a:solidFill>
                  <a:srgbClr val="DD1144"/>
                </a:solidFill>
                <a:latin typeface="Courier New"/>
                <a:cs typeface="Courier New"/>
              </a:rPr>
              <a:t> </a:t>
            </a:r>
            <a:r>
              <a:rPr sz="1268" dirty="0">
                <a:solidFill>
                  <a:srgbClr val="DD1144"/>
                </a:solidFill>
                <a:latin typeface="Courier New"/>
                <a:cs typeface="Courier New"/>
              </a:rPr>
              <a:t>explain  </a:t>
            </a:r>
            <a:r>
              <a:rPr sz="1268" dirty="0">
                <a:solidFill>
                  <a:srgbClr val="333333"/>
                </a:solidFill>
                <a:latin typeface="Courier New"/>
                <a:cs typeface="Courier New"/>
              </a:rPr>
              <a:t>subtitle = </a:t>
            </a:r>
            <a:r>
              <a:rPr sz="1268" dirty="0">
                <a:solidFill>
                  <a:srgbClr val="DD1144"/>
                </a:solidFill>
                <a:latin typeface="Courier New"/>
                <a:cs typeface="Courier New"/>
              </a:rPr>
              <a:t>"For some nations (a linear</a:t>
            </a:r>
            <a:r>
              <a:rPr sz="1268" spc="-99" dirty="0">
                <a:solidFill>
                  <a:srgbClr val="DD1144"/>
                </a:solidFill>
                <a:latin typeface="Courier New"/>
                <a:cs typeface="Courier New"/>
              </a:rPr>
              <a:t> </a:t>
            </a:r>
            <a:r>
              <a:rPr sz="1268" dirty="0">
                <a:solidFill>
                  <a:srgbClr val="DD1144"/>
                </a:solidFill>
                <a:latin typeface="Courier New"/>
                <a:cs typeface="Courier New"/>
              </a:rPr>
              <a:t>pattern)  </a:t>
            </a:r>
            <a:r>
              <a:rPr sz="1268" dirty="0">
                <a:solidFill>
                  <a:srgbClr val="333333"/>
                </a:solidFill>
                <a:latin typeface="Courier New"/>
                <a:cs typeface="Courier New"/>
              </a:rPr>
              <a:t>caption = </a:t>
            </a:r>
            <a:r>
              <a:rPr sz="1268" dirty="0">
                <a:solidFill>
                  <a:srgbClr val="DD1144"/>
                </a:solidFill>
                <a:latin typeface="Courier New"/>
                <a:cs typeface="Courier New"/>
              </a:rPr>
              <a:t>"Example from 'Many Models' chapter</a:t>
            </a:r>
            <a:r>
              <a:rPr sz="1268" spc="-94" dirty="0">
                <a:solidFill>
                  <a:srgbClr val="DD1144"/>
                </a:solidFill>
                <a:latin typeface="Courier New"/>
                <a:cs typeface="Courier New"/>
              </a:rPr>
              <a:t> </a:t>
            </a:r>
            <a:r>
              <a:rPr sz="1268" dirty="0">
                <a:solidFill>
                  <a:srgbClr val="DD1144"/>
                </a:solidFill>
                <a:latin typeface="Courier New"/>
                <a:cs typeface="Courier New"/>
              </a:rPr>
              <a:t>o</a:t>
            </a:r>
            <a:endParaRPr sz="1268">
              <a:latin typeface="Courier New"/>
              <a:cs typeface="Courier New"/>
            </a:endParaRPr>
          </a:p>
        </p:txBody>
      </p:sp>
      <p:sp>
        <p:nvSpPr>
          <p:cNvPr id="8" name="Footer Placeholder 4">
            <a:extLst>
              <a:ext uri="{FF2B5EF4-FFF2-40B4-BE49-F238E27FC236}">
                <a16:creationId xmlns:a16="http://schemas.microsoft.com/office/drawing/2014/main" id="{FED08D6A-3EDE-469E-9BE2-70456612C383}"/>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4129" y="756978"/>
            <a:ext cx="3717871" cy="4410124"/>
          </a:xfrm>
          <a:prstGeom prst="rect">
            <a:avLst/>
          </a:prstGeom>
          <a:blipFill>
            <a:blip r:embed="rId2" cstate="print"/>
            <a:stretch>
              <a:fillRect/>
            </a:stretch>
          </a:blipFill>
        </p:spPr>
        <p:txBody>
          <a:bodyPr wrap="square" lIns="0" tIns="0" rIns="0" bIns="0" rtlCol="0"/>
          <a:lstStyle/>
          <a:p>
            <a:endParaRPr sz="1785"/>
          </a:p>
        </p:txBody>
      </p:sp>
      <p:sp>
        <p:nvSpPr>
          <p:cNvPr id="3" name="object 3"/>
          <p:cNvSpPr/>
          <p:nvPr/>
        </p:nvSpPr>
        <p:spPr>
          <a:xfrm>
            <a:off x="716122" y="703255"/>
            <a:ext cx="5272861" cy="3383816"/>
          </a:xfrm>
          <a:custGeom>
            <a:avLst/>
            <a:gdLst/>
            <a:ahLst/>
            <a:cxnLst/>
            <a:rect l="l" t="t" r="r" b="b"/>
            <a:pathLst>
              <a:path w="5613400" h="3602354">
                <a:moveTo>
                  <a:pt x="5612971" y="3602212"/>
                </a:moveTo>
                <a:lnTo>
                  <a:pt x="0" y="3602212"/>
                </a:lnTo>
                <a:lnTo>
                  <a:pt x="0" y="0"/>
                </a:lnTo>
                <a:lnTo>
                  <a:pt x="5612971" y="0"/>
                </a:lnTo>
                <a:lnTo>
                  <a:pt x="5612971" y="3602212"/>
                </a:lnTo>
                <a:close/>
              </a:path>
            </a:pathLst>
          </a:custGeom>
          <a:solidFill>
            <a:srgbClr val="F7F7F7"/>
          </a:solidFill>
        </p:spPr>
        <p:txBody>
          <a:bodyPr wrap="square" lIns="0" tIns="0" rIns="0" bIns="0" rtlCol="0"/>
          <a:lstStyle/>
          <a:p>
            <a:endParaRPr sz="1785"/>
          </a:p>
        </p:txBody>
      </p:sp>
      <p:sp>
        <p:nvSpPr>
          <p:cNvPr id="4" name="object 4"/>
          <p:cNvSpPr txBox="1"/>
          <p:nvPr/>
        </p:nvSpPr>
        <p:spPr>
          <a:xfrm>
            <a:off x="784756" y="745035"/>
            <a:ext cx="5245423" cy="3093659"/>
          </a:xfrm>
          <a:prstGeom prst="rect">
            <a:avLst/>
          </a:prstGeom>
        </p:spPr>
        <p:txBody>
          <a:bodyPr vert="horz" wrap="square" lIns="0" tIns="11930" rIns="0" bIns="0" rtlCol="0">
            <a:spAutoFit/>
          </a:bodyPr>
          <a:lstStyle/>
          <a:p>
            <a:pPr marL="11929">
              <a:lnSpc>
                <a:spcPts val="1465"/>
              </a:lnSpc>
              <a:spcBef>
                <a:spcPts val="94"/>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1938480">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81561" marR="101397"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3195212" algn="just">
              <a:lnSpc>
                <a:spcPts val="1409"/>
              </a:lnSpc>
            </a:pPr>
            <a:r>
              <a:rPr sz="1268" dirty="0">
                <a:solidFill>
                  <a:srgbClr val="333333"/>
                </a:solidFill>
                <a:latin typeface="Courier New"/>
                <a:cs typeface="Courier New"/>
              </a:rPr>
              <a:t>unnest(results)</a:t>
            </a:r>
            <a:r>
              <a:rPr sz="1268" spc="-94" dirty="0">
                <a:solidFill>
                  <a:srgbClr val="333333"/>
                </a:solidFill>
                <a:latin typeface="Courier New"/>
                <a:cs typeface="Courier New"/>
              </a:rPr>
              <a:t> </a:t>
            </a:r>
            <a:r>
              <a:rPr sz="1268" dirty="0">
                <a:solidFill>
                  <a:srgbClr val="333333"/>
                </a:solidFill>
                <a:latin typeface="Courier New"/>
                <a:cs typeface="Courier New"/>
              </a:rPr>
              <a:t>%&gt;%  ggplot()+</a:t>
            </a:r>
            <a:endParaRPr sz="1268">
              <a:latin typeface="Courier New"/>
              <a:cs typeface="Courier New"/>
            </a:endParaRPr>
          </a:p>
          <a:p>
            <a:pPr marL="205181" marR="3195212" algn="just">
              <a:lnSpc>
                <a:spcPts val="1409"/>
              </a:lnSpc>
              <a:spcBef>
                <a:spcPts val="5"/>
              </a:spcBef>
            </a:pPr>
            <a:r>
              <a:rPr sz="1268" dirty="0">
                <a:solidFill>
                  <a:srgbClr val="333333"/>
                </a:solidFill>
                <a:latin typeface="Courier New"/>
                <a:cs typeface="Courier New"/>
              </a:rPr>
              <a:t>aes(x =</a:t>
            </a:r>
            <a:r>
              <a:rPr sz="1268" spc="-94" dirty="0">
                <a:solidFill>
                  <a:srgbClr val="333333"/>
                </a:solidFill>
                <a:latin typeface="Courier New"/>
                <a:cs typeface="Courier New"/>
              </a:rPr>
              <a:t> </a:t>
            </a:r>
            <a:r>
              <a:rPr sz="1268" dirty="0">
                <a:solidFill>
                  <a:srgbClr val="333333"/>
                </a:solidFill>
                <a:latin typeface="Courier New"/>
                <a:cs typeface="Courier New"/>
              </a:rPr>
              <a:t>continent)+  aes(y =</a:t>
            </a:r>
            <a:r>
              <a:rPr sz="1268" spc="-94" dirty="0">
                <a:solidFill>
                  <a:srgbClr val="333333"/>
                </a:solidFill>
                <a:latin typeface="Courier New"/>
                <a:cs typeface="Courier New"/>
              </a:rPr>
              <a:t> </a:t>
            </a:r>
            <a:r>
              <a:rPr sz="1268" dirty="0">
                <a:solidFill>
                  <a:srgbClr val="333333"/>
                </a:solidFill>
                <a:latin typeface="Courier New"/>
                <a:cs typeface="Courier New"/>
              </a:rPr>
              <a:t>r.squared)+  geom_boxplot()+</a:t>
            </a:r>
            <a:endParaRPr sz="1268">
              <a:latin typeface="Courier New"/>
              <a:cs typeface="Courier New"/>
            </a:endParaRPr>
          </a:p>
          <a:p>
            <a:pPr marL="205181" marR="2035106" algn="just">
              <a:lnSpc>
                <a:spcPts val="1409"/>
              </a:lnSpc>
            </a:pPr>
            <a:r>
              <a:rPr sz="1268" dirty="0">
                <a:solidFill>
                  <a:srgbClr val="333333"/>
                </a:solidFill>
                <a:latin typeface="Courier New"/>
                <a:cs typeface="Courier New"/>
              </a:rPr>
              <a:t>ggbeeswarm::geom_quasirandom()+  aes(colour =</a:t>
            </a:r>
            <a:r>
              <a:rPr sz="1268" spc="-23" dirty="0">
                <a:solidFill>
                  <a:srgbClr val="333333"/>
                </a:solidFill>
                <a:latin typeface="Courier New"/>
                <a:cs typeface="Courier New"/>
              </a:rPr>
              <a:t> </a:t>
            </a:r>
            <a:r>
              <a:rPr sz="1268" dirty="0">
                <a:solidFill>
                  <a:srgbClr val="333333"/>
                </a:solidFill>
                <a:latin typeface="Courier New"/>
                <a:cs typeface="Courier New"/>
              </a:rPr>
              <a:t>continent)+</a:t>
            </a:r>
            <a:endParaRPr sz="1268">
              <a:latin typeface="Courier New"/>
              <a:cs typeface="Courier New"/>
            </a:endParaRPr>
          </a:p>
          <a:p>
            <a:pPr marL="688310" marR="4772" indent="-483724" algn="just">
              <a:lnSpc>
                <a:spcPts val="1409"/>
              </a:lnSpc>
            </a:pPr>
            <a:r>
              <a:rPr sz="1268" dirty="0">
                <a:solidFill>
                  <a:srgbClr val="333333"/>
                </a:solidFill>
                <a:latin typeface="Courier New"/>
                <a:cs typeface="Courier New"/>
              </a:rPr>
              <a:t>labs(title = </a:t>
            </a:r>
            <a:r>
              <a:rPr sz="1268" dirty="0">
                <a:solidFill>
                  <a:srgbClr val="DD1144"/>
                </a:solidFill>
                <a:latin typeface="Courier New"/>
                <a:cs typeface="Courier New"/>
              </a:rPr>
              <a:t>"How much of life expectancy is</a:t>
            </a:r>
            <a:r>
              <a:rPr sz="1268" spc="-99" dirty="0">
                <a:solidFill>
                  <a:srgbClr val="DD1144"/>
                </a:solidFill>
                <a:latin typeface="Courier New"/>
                <a:cs typeface="Courier New"/>
              </a:rPr>
              <a:t> </a:t>
            </a:r>
            <a:r>
              <a:rPr sz="1268" dirty="0">
                <a:solidFill>
                  <a:srgbClr val="DD1144"/>
                </a:solidFill>
                <a:latin typeface="Courier New"/>
                <a:cs typeface="Courier New"/>
              </a:rPr>
              <a:t>explain  </a:t>
            </a:r>
            <a:r>
              <a:rPr sz="1268" dirty="0">
                <a:solidFill>
                  <a:srgbClr val="333333"/>
                </a:solidFill>
                <a:latin typeface="Courier New"/>
                <a:cs typeface="Courier New"/>
              </a:rPr>
              <a:t>subtitle = </a:t>
            </a:r>
            <a:r>
              <a:rPr sz="1268" dirty="0">
                <a:solidFill>
                  <a:srgbClr val="DD1144"/>
                </a:solidFill>
                <a:latin typeface="Courier New"/>
                <a:cs typeface="Courier New"/>
              </a:rPr>
              <a:t>"For some nations (a linear</a:t>
            </a:r>
            <a:r>
              <a:rPr sz="1268" spc="-99" dirty="0">
                <a:solidFill>
                  <a:srgbClr val="DD1144"/>
                </a:solidFill>
                <a:latin typeface="Courier New"/>
                <a:cs typeface="Courier New"/>
              </a:rPr>
              <a:t> </a:t>
            </a:r>
            <a:r>
              <a:rPr sz="1268" dirty="0">
                <a:solidFill>
                  <a:srgbClr val="DD1144"/>
                </a:solidFill>
                <a:latin typeface="Courier New"/>
                <a:cs typeface="Courier New"/>
              </a:rPr>
              <a:t>pattern)  </a:t>
            </a:r>
            <a:r>
              <a:rPr sz="1268" dirty="0">
                <a:solidFill>
                  <a:srgbClr val="333333"/>
                </a:solidFill>
                <a:latin typeface="Courier New"/>
                <a:cs typeface="Courier New"/>
              </a:rPr>
              <a:t>caption = </a:t>
            </a:r>
            <a:r>
              <a:rPr sz="1268" dirty="0">
                <a:solidFill>
                  <a:srgbClr val="DD1144"/>
                </a:solidFill>
                <a:latin typeface="Courier New"/>
                <a:cs typeface="Courier New"/>
              </a:rPr>
              <a:t>"Example from 'Many Models' chapter</a:t>
            </a:r>
            <a:r>
              <a:rPr sz="1268" spc="-94" dirty="0">
                <a:solidFill>
                  <a:srgbClr val="DD1144"/>
                </a:solidFill>
                <a:latin typeface="Courier New"/>
                <a:cs typeface="Courier New"/>
              </a:rPr>
              <a:t> </a:t>
            </a:r>
            <a:r>
              <a:rPr sz="1268" dirty="0">
                <a:solidFill>
                  <a:srgbClr val="DD1144"/>
                </a:solidFill>
                <a:latin typeface="Courier New"/>
                <a:cs typeface="Courier New"/>
              </a:rPr>
              <a:t>o</a:t>
            </a:r>
            <a:endParaRPr sz="1268">
              <a:latin typeface="Courier New"/>
              <a:cs typeface="Courier New"/>
            </a:endParaRPr>
          </a:p>
        </p:txBody>
      </p:sp>
      <p:sp>
        <p:nvSpPr>
          <p:cNvPr id="5" name="object 5"/>
          <p:cNvSpPr txBox="1"/>
          <p:nvPr/>
        </p:nvSpPr>
        <p:spPr>
          <a:xfrm>
            <a:off x="796685" y="3827344"/>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theme_bw()</a:t>
            </a:r>
            <a:endParaRPr sz="1268">
              <a:latin typeface="Courier New"/>
              <a:cs typeface="Courier New"/>
            </a:endParaRPr>
          </a:p>
        </p:txBody>
      </p:sp>
      <p:sp>
        <p:nvSpPr>
          <p:cNvPr id="7" name="Footer Placeholder 4">
            <a:extLst>
              <a:ext uri="{FF2B5EF4-FFF2-40B4-BE49-F238E27FC236}">
                <a16:creationId xmlns:a16="http://schemas.microsoft.com/office/drawing/2014/main" id="{781CD75A-4633-4D37-8B1E-A8527B921ED1}"/>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54129" y="756978"/>
            <a:ext cx="3717871" cy="4410124"/>
          </a:xfrm>
          <a:prstGeom prst="rect">
            <a:avLst/>
          </a:prstGeom>
          <a:blipFill>
            <a:blip r:embed="rId2" cstate="print"/>
            <a:stretch>
              <a:fillRect/>
            </a:stretch>
          </a:blipFill>
        </p:spPr>
        <p:txBody>
          <a:bodyPr wrap="square" lIns="0" tIns="0" rIns="0" bIns="0" rtlCol="0"/>
          <a:lstStyle/>
          <a:p>
            <a:endParaRPr sz="1785"/>
          </a:p>
        </p:txBody>
      </p:sp>
      <p:sp>
        <p:nvSpPr>
          <p:cNvPr id="3" name="object 3"/>
          <p:cNvSpPr/>
          <p:nvPr/>
        </p:nvSpPr>
        <p:spPr>
          <a:xfrm>
            <a:off x="716122" y="703255"/>
            <a:ext cx="5272861" cy="3562759"/>
          </a:xfrm>
          <a:custGeom>
            <a:avLst/>
            <a:gdLst/>
            <a:ahLst/>
            <a:cxnLst/>
            <a:rect l="l" t="t" r="r" b="b"/>
            <a:pathLst>
              <a:path w="5613400" h="3792854">
                <a:moveTo>
                  <a:pt x="5612971" y="3792806"/>
                </a:moveTo>
                <a:lnTo>
                  <a:pt x="0" y="3792806"/>
                </a:lnTo>
                <a:lnTo>
                  <a:pt x="0" y="0"/>
                </a:lnTo>
                <a:lnTo>
                  <a:pt x="5612971" y="0"/>
                </a:lnTo>
                <a:lnTo>
                  <a:pt x="5612971" y="3792806"/>
                </a:lnTo>
                <a:close/>
              </a:path>
            </a:pathLst>
          </a:custGeom>
          <a:solidFill>
            <a:srgbClr val="F7F7F7"/>
          </a:solidFill>
        </p:spPr>
        <p:txBody>
          <a:bodyPr wrap="square" lIns="0" tIns="0" rIns="0" bIns="0" rtlCol="0"/>
          <a:lstStyle/>
          <a:p>
            <a:endParaRPr sz="1785"/>
          </a:p>
        </p:txBody>
      </p:sp>
      <p:sp>
        <p:nvSpPr>
          <p:cNvPr id="4" name="object 4"/>
          <p:cNvSpPr txBox="1"/>
          <p:nvPr/>
        </p:nvSpPr>
        <p:spPr>
          <a:xfrm>
            <a:off x="784756" y="745035"/>
            <a:ext cx="5245423" cy="3273196"/>
          </a:xfrm>
          <a:prstGeom prst="rect">
            <a:avLst/>
          </a:prstGeom>
        </p:spPr>
        <p:txBody>
          <a:bodyPr vert="horz" wrap="square" lIns="0" tIns="11930" rIns="0" bIns="0" rtlCol="0">
            <a:spAutoFit/>
          </a:bodyPr>
          <a:lstStyle/>
          <a:p>
            <a:pPr marL="11929">
              <a:lnSpc>
                <a:spcPts val="1465"/>
              </a:lnSpc>
              <a:spcBef>
                <a:spcPts val="94"/>
              </a:spcBef>
            </a:pPr>
            <a:r>
              <a:rPr sz="1268" dirty="0">
                <a:solidFill>
                  <a:srgbClr val="333333"/>
                </a:solidFill>
                <a:latin typeface="Courier New"/>
                <a:cs typeface="Courier New"/>
              </a:rPr>
              <a:t>gapminder</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1938480">
              <a:lnSpc>
                <a:spcPts val="1409"/>
              </a:lnSpc>
              <a:spcBef>
                <a:spcPts val="85"/>
              </a:spcBef>
            </a:pPr>
            <a:r>
              <a:rPr sz="1268" dirty="0">
                <a:solidFill>
                  <a:srgbClr val="333333"/>
                </a:solidFill>
                <a:latin typeface="Courier New"/>
                <a:cs typeface="Courier New"/>
              </a:rPr>
              <a:t>select(-c(pop, gdpPercap)) %&gt;%  group_by(country, continent)</a:t>
            </a:r>
            <a:r>
              <a:rPr sz="1268" spc="-94" dirty="0">
                <a:solidFill>
                  <a:srgbClr val="333333"/>
                </a:solidFill>
                <a:latin typeface="Courier New"/>
                <a:cs typeface="Courier New"/>
              </a:rPr>
              <a:t> </a:t>
            </a:r>
            <a:r>
              <a:rPr sz="1268" dirty="0">
                <a:solidFill>
                  <a:srgbClr val="333333"/>
                </a:solidFill>
                <a:latin typeface="Courier New"/>
                <a:cs typeface="Courier New"/>
              </a:rPr>
              <a:t>%&gt;%  nest()</a:t>
            </a:r>
            <a:r>
              <a:rPr sz="1268" spc="-5"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a:lnSpc>
                <a:spcPts val="1329"/>
              </a:lnSpc>
            </a:pPr>
            <a:r>
              <a:rPr sz="1268" dirty="0">
                <a:solidFill>
                  <a:srgbClr val="333333"/>
                </a:solidFill>
                <a:latin typeface="Courier New"/>
                <a:cs typeface="Courier New"/>
              </a:rPr>
              <a:t>mutate(model =</a:t>
            </a:r>
            <a:r>
              <a:rPr sz="1268" spc="-9" dirty="0">
                <a:solidFill>
                  <a:srgbClr val="333333"/>
                </a:solidFill>
                <a:latin typeface="Courier New"/>
                <a:cs typeface="Courier New"/>
              </a:rPr>
              <a:t> </a:t>
            </a:r>
            <a:r>
              <a:rPr sz="1268" dirty="0">
                <a:solidFill>
                  <a:srgbClr val="333333"/>
                </a:solidFill>
                <a:latin typeface="Courier New"/>
                <a:cs typeface="Courier New"/>
              </a:rPr>
              <a:t>map(data,</a:t>
            </a:r>
            <a:endParaRPr sz="1268">
              <a:latin typeface="Courier New"/>
              <a:cs typeface="Courier New"/>
            </a:endParaRPr>
          </a:p>
          <a:p>
            <a:pPr marL="881561" marR="101397" indent="1160106">
              <a:lnSpc>
                <a:spcPts val="1409"/>
              </a:lnSpc>
              <a:spcBef>
                <a:spcPts val="85"/>
              </a:spcBef>
            </a:pPr>
            <a:r>
              <a:rPr sz="1268" dirty="0">
                <a:solidFill>
                  <a:srgbClr val="333333"/>
                </a:solidFill>
                <a:latin typeface="Courier New"/>
                <a:cs typeface="Courier New"/>
              </a:rPr>
              <a:t>~lm(lifeExp ~ year, data =</a:t>
            </a:r>
            <a:r>
              <a:rPr sz="1268" spc="-94" dirty="0">
                <a:solidFill>
                  <a:srgbClr val="333333"/>
                </a:solidFill>
                <a:latin typeface="Courier New"/>
                <a:cs typeface="Courier New"/>
              </a:rPr>
              <a:t> </a:t>
            </a:r>
            <a:r>
              <a:rPr sz="1268" dirty="0">
                <a:solidFill>
                  <a:srgbClr val="333333"/>
                </a:solidFill>
                <a:latin typeface="Courier New"/>
                <a:cs typeface="Courier New"/>
              </a:rPr>
              <a:t>.x)),  results = map(model, broom::glance))</a:t>
            </a:r>
            <a:r>
              <a:rPr sz="1268" spc="-47" dirty="0">
                <a:solidFill>
                  <a:srgbClr val="333333"/>
                </a:solidFill>
                <a:latin typeface="Courier New"/>
                <a:cs typeface="Courier New"/>
              </a:rPr>
              <a:t> </a:t>
            </a:r>
            <a:r>
              <a:rPr sz="1268" dirty="0">
                <a:solidFill>
                  <a:srgbClr val="333333"/>
                </a:solidFill>
                <a:latin typeface="Courier New"/>
                <a:cs typeface="Courier New"/>
              </a:rPr>
              <a:t>%&gt;%</a:t>
            </a:r>
            <a:endParaRPr sz="1268">
              <a:latin typeface="Courier New"/>
              <a:cs typeface="Courier New"/>
            </a:endParaRPr>
          </a:p>
          <a:p>
            <a:pPr marL="205181" marR="3195212" algn="just">
              <a:lnSpc>
                <a:spcPts val="1409"/>
              </a:lnSpc>
            </a:pPr>
            <a:r>
              <a:rPr sz="1268" dirty="0">
                <a:solidFill>
                  <a:srgbClr val="333333"/>
                </a:solidFill>
                <a:latin typeface="Courier New"/>
                <a:cs typeface="Courier New"/>
              </a:rPr>
              <a:t>unnest(results)</a:t>
            </a:r>
            <a:r>
              <a:rPr sz="1268" spc="-94" dirty="0">
                <a:solidFill>
                  <a:srgbClr val="333333"/>
                </a:solidFill>
                <a:latin typeface="Courier New"/>
                <a:cs typeface="Courier New"/>
              </a:rPr>
              <a:t> </a:t>
            </a:r>
            <a:r>
              <a:rPr sz="1268" dirty="0">
                <a:solidFill>
                  <a:srgbClr val="333333"/>
                </a:solidFill>
                <a:latin typeface="Courier New"/>
                <a:cs typeface="Courier New"/>
              </a:rPr>
              <a:t>%&gt;%  ggplot()+</a:t>
            </a:r>
            <a:endParaRPr sz="1268">
              <a:latin typeface="Courier New"/>
              <a:cs typeface="Courier New"/>
            </a:endParaRPr>
          </a:p>
          <a:p>
            <a:pPr marL="205181" marR="3195212" algn="just">
              <a:lnSpc>
                <a:spcPts val="1409"/>
              </a:lnSpc>
              <a:spcBef>
                <a:spcPts val="5"/>
              </a:spcBef>
            </a:pPr>
            <a:r>
              <a:rPr sz="1268" dirty="0">
                <a:solidFill>
                  <a:srgbClr val="333333"/>
                </a:solidFill>
                <a:latin typeface="Courier New"/>
                <a:cs typeface="Courier New"/>
              </a:rPr>
              <a:t>aes(x =</a:t>
            </a:r>
            <a:r>
              <a:rPr sz="1268" spc="-94" dirty="0">
                <a:solidFill>
                  <a:srgbClr val="333333"/>
                </a:solidFill>
                <a:latin typeface="Courier New"/>
                <a:cs typeface="Courier New"/>
              </a:rPr>
              <a:t> </a:t>
            </a:r>
            <a:r>
              <a:rPr sz="1268" dirty="0">
                <a:solidFill>
                  <a:srgbClr val="333333"/>
                </a:solidFill>
                <a:latin typeface="Courier New"/>
                <a:cs typeface="Courier New"/>
              </a:rPr>
              <a:t>continent)+  aes(y =</a:t>
            </a:r>
            <a:r>
              <a:rPr sz="1268" spc="-94" dirty="0">
                <a:solidFill>
                  <a:srgbClr val="333333"/>
                </a:solidFill>
                <a:latin typeface="Courier New"/>
                <a:cs typeface="Courier New"/>
              </a:rPr>
              <a:t> </a:t>
            </a:r>
            <a:r>
              <a:rPr sz="1268" dirty="0">
                <a:solidFill>
                  <a:srgbClr val="333333"/>
                </a:solidFill>
                <a:latin typeface="Courier New"/>
                <a:cs typeface="Courier New"/>
              </a:rPr>
              <a:t>r.squared)+  geom_boxplot()+</a:t>
            </a:r>
            <a:endParaRPr sz="1268">
              <a:latin typeface="Courier New"/>
              <a:cs typeface="Courier New"/>
            </a:endParaRPr>
          </a:p>
          <a:p>
            <a:pPr marL="205181" marR="2035106" algn="just">
              <a:lnSpc>
                <a:spcPts val="1409"/>
              </a:lnSpc>
            </a:pPr>
            <a:r>
              <a:rPr sz="1268" dirty="0">
                <a:solidFill>
                  <a:srgbClr val="333333"/>
                </a:solidFill>
                <a:latin typeface="Courier New"/>
                <a:cs typeface="Courier New"/>
              </a:rPr>
              <a:t>ggbeeswarm::geom_quasirandom()+  aes(colour =</a:t>
            </a:r>
            <a:r>
              <a:rPr sz="1268" spc="-23" dirty="0">
                <a:solidFill>
                  <a:srgbClr val="333333"/>
                </a:solidFill>
                <a:latin typeface="Courier New"/>
                <a:cs typeface="Courier New"/>
              </a:rPr>
              <a:t> </a:t>
            </a:r>
            <a:r>
              <a:rPr sz="1268" dirty="0">
                <a:solidFill>
                  <a:srgbClr val="333333"/>
                </a:solidFill>
                <a:latin typeface="Courier New"/>
                <a:cs typeface="Courier New"/>
              </a:rPr>
              <a:t>continent)+</a:t>
            </a:r>
            <a:endParaRPr sz="1268">
              <a:latin typeface="Courier New"/>
              <a:cs typeface="Courier New"/>
            </a:endParaRPr>
          </a:p>
          <a:p>
            <a:pPr marL="688310" marR="4772" indent="-483724" algn="just">
              <a:lnSpc>
                <a:spcPts val="1409"/>
              </a:lnSpc>
            </a:pPr>
            <a:r>
              <a:rPr sz="1268" dirty="0">
                <a:solidFill>
                  <a:srgbClr val="333333"/>
                </a:solidFill>
                <a:latin typeface="Courier New"/>
                <a:cs typeface="Courier New"/>
              </a:rPr>
              <a:t>labs(title = </a:t>
            </a:r>
            <a:r>
              <a:rPr sz="1268" dirty="0">
                <a:solidFill>
                  <a:srgbClr val="DD1144"/>
                </a:solidFill>
                <a:latin typeface="Courier New"/>
                <a:cs typeface="Courier New"/>
              </a:rPr>
              <a:t>"How much of life expectancy is</a:t>
            </a:r>
            <a:r>
              <a:rPr sz="1268" spc="-99" dirty="0">
                <a:solidFill>
                  <a:srgbClr val="DD1144"/>
                </a:solidFill>
                <a:latin typeface="Courier New"/>
                <a:cs typeface="Courier New"/>
              </a:rPr>
              <a:t> </a:t>
            </a:r>
            <a:r>
              <a:rPr sz="1268" dirty="0">
                <a:solidFill>
                  <a:srgbClr val="DD1144"/>
                </a:solidFill>
                <a:latin typeface="Courier New"/>
                <a:cs typeface="Courier New"/>
              </a:rPr>
              <a:t>explain  </a:t>
            </a:r>
            <a:r>
              <a:rPr sz="1268" dirty="0">
                <a:solidFill>
                  <a:srgbClr val="333333"/>
                </a:solidFill>
                <a:latin typeface="Courier New"/>
                <a:cs typeface="Courier New"/>
              </a:rPr>
              <a:t>subtitle = </a:t>
            </a:r>
            <a:r>
              <a:rPr sz="1268" dirty="0">
                <a:solidFill>
                  <a:srgbClr val="DD1144"/>
                </a:solidFill>
                <a:latin typeface="Courier New"/>
                <a:cs typeface="Courier New"/>
              </a:rPr>
              <a:t>"For some nations (a linear</a:t>
            </a:r>
            <a:r>
              <a:rPr sz="1268" spc="-99" dirty="0">
                <a:solidFill>
                  <a:srgbClr val="DD1144"/>
                </a:solidFill>
                <a:latin typeface="Courier New"/>
                <a:cs typeface="Courier New"/>
              </a:rPr>
              <a:t> </a:t>
            </a:r>
            <a:r>
              <a:rPr sz="1268" dirty="0">
                <a:solidFill>
                  <a:srgbClr val="DD1144"/>
                </a:solidFill>
                <a:latin typeface="Courier New"/>
                <a:cs typeface="Courier New"/>
              </a:rPr>
              <a:t>pattern)  </a:t>
            </a:r>
            <a:r>
              <a:rPr sz="1268" dirty="0">
                <a:solidFill>
                  <a:srgbClr val="333333"/>
                </a:solidFill>
                <a:latin typeface="Courier New"/>
                <a:cs typeface="Courier New"/>
              </a:rPr>
              <a:t>caption = </a:t>
            </a:r>
            <a:r>
              <a:rPr sz="1268" dirty="0">
                <a:solidFill>
                  <a:srgbClr val="DD1144"/>
                </a:solidFill>
                <a:latin typeface="Courier New"/>
                <a:cs typeface="Courier New"/>
              </a:rPr>
              <a:t>"Example from 'Many Models' chapter</a:t>
            </a:r>
            <a:r>
              <a:rPr sz="1268" spc="-94" dirty="0">
                <a:solidFill>
                  <a:srgbClr val="DD1144"/>
                </a:solidFill>
                <a:latin typeface="Courier New"/>
                <a:cs typeface="Courier New"/>
              </a:rPr>
              <a:t> </a:t>
            </a:r>
            <a:r>
              <a:rPr sz="1268" dirty="0">
                <a:solidFill>
                  <a:srgbClr val="DD1144"/>
                </a:solidFill>
                <a:latin typeface="Courier New"/>
                <a:cs typeface="Courier New"/>
              </a:rPr>
              <a:t>o</a:t>
            </a:r>
            <a:endParaRPr sz="1268">
              <a:latin typeface="Courier New"/>
              <a:cs typeface="Courier New"/>
            </a:endParaRPr>
          </a:p>
          <a:p>
            <a:pPr marL="205181">
              <a:lnSpc>
                <a:spcPts val="1381"/>
              </a:lnSpc>
            </a:pPr>
            <a:r>
              <a:rPr sz="1268" dirty="0">
                <a:solidFill>
                  <a:srgbClr val="333333"/>
                </a:solidFill>
                <a:latin typeface="Courier New"/>
                <a:cs typeface="Courier New"/>
              </a:rPr>
              <a:t>theme_bw()+</a:t>
            </a:r>
            <a:endParaRPr sz="1268">
              <a:latin typeface="Courier New"/>
              <a:cs typeface="Courier New"/>
            </a:endParaRPr>
          </a:p>
        </p:txBody>
      </p:sp>
      <p:sp>
        <p:nvSpPr>
          <p:cNvPr id="5" name="object 5"/>
          <p:cNvSpPr txBox="1"/>
          <p:nvPr/>
        </p:nvSpPr>
        <p:spPr>
          <a:xfrm>
            <a:off x="796685" y="4006374"/>
            <a:ext cx="5111812" cy="173766"/>
          </a:xfrm>
          <a:prstGeom prst="rect">
            <a:avLst/>
          </a:prstGeom>
          <a:solidFill>
            <a:srgbClr val="FFFF87"/>
          </a:solidFill>
        </p:spPr>
        <p:txBody>
          <a:bodyPr vert="horz" wrap="square" lIns="0" tIns="0" rIns="0" bIns="0" rtlCol="0">
            <a:spAutoFit/>
          </a:bodyPr>
          <a:lstStyle/>
          <a:p>
            <a:pPr marL="193252">
              <a:lnSpc>
                <a:spcPts val="1310"/>
              </a:lnSpc>
            </a:pPr>
            <a:r>
              <a:rPr sz="1268" dirty="0">
                <a:solidFill>
                  <a:srgbClr val="333333"/>
                </a:solidFill>
                <a:latin typeface="Courier New"/>
                <a:cs typeface="Courier New"/>
              </a:rPr>
              <a:t>theme(text = element_text(size =</a:t>
            </a:r>
            <a:r>
              <a:rPr sz="1268" spc="-23" dirty="0">
                <a:solidFill>
                  <a:srgbClr val="333333"/>
                </a:solidFill>
                <a:latin typeface="Courier New"/>
                <a:cs typeface="Courier New"/>
              </a:rPr>
              <a:t> </a:t>
            </a:r>
            <a:r>
              <a:rPr sz="1268" spc="-5" dirty="0">
                <a:solidFill>
                  <a:srgbClr val="008080"/>
                </a:solidFill>
                <a:latin typeface="Courier New"/>
                <a:cs typeface="Courier New"/>
              </a:rPr>
              <a:t>11.5</a:t>
            </a:r>
            <a:r>
              <a:rPr sz="1268" spc="-5" dirty="0">
                <a:solidFill>
                  <a:srgbClr val="333333"/>
                </a:solidFill>
                <a:latin typeface="Courier New"/>
                <a:cs typeface="Courier New"/>
              </a:rPr>
              <a:t>))</a:t>
            </a:r>
            <a:endParaRPr sz="1268">
              <a:latin typeface="Courier New"/>
              <a:cs typeface="Courier New"/>
            </a:endParaRPr>
          </a:p>
        </p:txBody>
      </p:sp>
      <p:sp>
        <p:nvSpPr>
          <p:cNvPr id="7" name="Footer Placeholder 4">
            <a:extLst>
              <a:ext uri="{FF2B5EF4-FFF2-40B4-BE49-F238E27FC236}">
                <a16:creationId xmlns:a16="http://schemas.microsoft.com/office/drawing/2014/main" id="{EFF3FAFE-6B66-4877-8A27-91DDA97768D8}"/>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https://github.com/brshallo/flipbookr-gifs-examples</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D38F-CE96-4696-B30D-9FC29777BD10}"/>
              </a:ext>
            </a:extLst>
          </p:cNvPr>
          <p:cNvSpPr>
            <a:spLocks noGrp="1"/>
          </p:cNvSpPr>
          <p:nvPr>
            <p:ph type="title"/>
          </p:nvPr>
        </p:nvSpPr>
        <p:spPr/>
        <p:txBody>
          <a:bodyPr/>
          <a:lstStyle/>
          <a:p>
            <a:r>
              <a:rPr lang="en-US" dirty="0"/>
              <a:t>How R handles being a niche language</a:t>
            </a:r>
          </a:p>
        </p:txBody>
      </p:sp>
      <p:sp>
        <p:nvSpPr>
          <p:cNvPr id="3" name="Content Placeholder 2">
            <a:extLst>
              <a:ext uri="{FF2B5EF4-FFF2-40B4-BE49-F238E27FC236}">
                <a16:creationId xmlns:a16="http://schemas.microsoft.com/office/drawing/2014/main" id="{BF6C17A0-B30F-4248-95C0-89E9CED3FEE3}"/>
              </a:ext>
            </a:extLst>
          </p:cNvPr>
          <p:cNvSpPr>
            <a:spLocks noGrp="1"/>
          </p:cNvSpPr>
          <p:nvPr>
            <p:ph sz="half" idx="1"/>
          </p:nvPr>
        </p:nvSpPr>
        <p:spPr/>
        <p:txBody>
          <a:bodyPr/>
          <a:lstStyle/>
          <a:p>
            <a:r>
              <a:rPr lang="en-US" dirty="0"/>
              <a:t>R may not be the ideal compute environment</a:t>
            </a:r>
          </a:p>
          <a:p>
            <a:r>
              <a:rPr lang="en-US" dirty="0"/>
              <a:t>Technology provider may not directly create an API for R</a:t>
            </a:r>
            <a:endParaRPr lang="en-US" b="1" dirty="0"/>
          </a:p>
          <a:p>
            <a:pPr marL="0" indent="0">
              <a:buNone/>
            </a:pPr>
            <a:r>
              <a:rPr lang="en-US" b="1" dirty="0"/>
              <a:t>History of R:</a:t>
            </a:r>
          </a:p>
          <a:p>
            <a:r>
              <a:rPr lang="en-US" dirty="0"/>
              <a:t>R’s precursor, S, was written as an interface to Fortran for statisticians</a:t>
            </a:r>
          </a:p>
          <a:p>
            <a:endParaRPr lang="en-US" dirty="0"/>
          </a:p>
        </p:txBody>
      </p:sp>
      <p:sp>
        <p:nvSpPr>
          <p:cNvPr id="4" name="Content Placeholder 3">
            <a:extLst>
              <a:ext uri="{FF2B5EF4-FFF2-40B4-BE49-F238E27FC236}">
                <a16:creationId xmlns:a16="http://schemas.microsoft.com/office/drawing/2014/main" id="{F9612AC6-0CBB-4D27-BE02-ED4B93D58964}"/>
              </a:ext>
            </a:extLst>
          </p:cNvPr>
          <p:cNvSpPr>
            <a:spLocks noGrp="1"/>
          </p:cNvSpPr>
          <p:nvPr>
            <p:ph sz="half" idx="2"/>
          </p:nvPr>
        </p:nvSpPr>
        <p:spPr/>
        <p:txBody>
          <a:bodyPr/>
          <a:lstStyle/>
          <a:p>
            <a:pPr marL="0" indent="0">
              <a:buNone/>
            </a:pPr>
            <a:r>
              <a:rPr lang="en-US" b="1" dirty="0"/>
              <a:t>Works well as an interface:</a:t>
            </a:r>
          </a:p>
          <a:p>
            <a:r>
              <a:rPr lang="en-US" dirty="0"/>
              <a:t>Have interfaces in python (reticulate), C++ (</a:t>
            </a:r>
            <a:r>
              <a:rPr lang="en-US" dirty="0" err="1"/>
              <a:t>rcpp</a:t>
            </a:r>
            <a:r>
              <a:rPr lang="en-US" dirty="0"/>
              <a:t>), curl, and many others</a:t>
            </a:r>
          </a:p>
          <a:p>
            <a:r>
              <a:rPr lang="en-US" i="1" dirty="0"/>
              <a:t>Today will be focused on interface with SQL</a:t>
            </a:r>
          </a:p>
          <a:p>
            <a:endParaRPr lang="en-US" dirty="0"/>
          </a:p>
          <a:p>
            <a:pPr marL="0" indent="0">
              <a:buNone/>
            </a:pPr>
            <a:endParaRPr lang="en-US" dirty="0"/>
          </a:p>
        </p:txBody>
      </p:sp>
      <p:grpSp>
        <p:nvGrpSpPr>
          <p:cNvPr id="7" name="Group 6">
            <a:extLst>
              <a:ext uri="{FF2B5EF4-FFF2-40B4-BE49-F238E27FC236}">
                <a16:creationId xmlns:a16="http://schemas.microsoft.com/office/drawing/2014/main" id="{6967CEB6-EE4C-43F0-90F5-B50F4E16FA99}"/>
              </a:ext>
            </a:extLst>
          </p:cNvPr>
          <p:cNvGrpSpPr/>
          <p:nvPr/>
        </p:nvGrpSpPr>
        <p:grpSpPr>
          <a:xfrm>
            <a:off x="1780674" y="5362074"/>
            <a:ext cx="8105260" cy="1431758"/>
            <a:chOff x="1780674" y="5362074"/>
            <a:chExt cx="8105260" cy="1431758"/>
          </a:xfrm>
        </p:grpSpPr>
        <p:pic>
          <p:nvPicPr>
            <p:cNvPr id="4098" name="Picture 2" descr="Fortran - Wikipedia">
              <a:extLst>
                <a:ext uri="{FF2B5EF4-FFF2-40B4-BE49-F238E27FC236}">
                  <a16:creationId xmlns:a16="http://schemas.microsoft.com/office/drawing/2014/main" id="{7ACFD10D-5AE1-40F8-A0AD-6464F5C56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674" y="5362074"/>
              <a:ext cx="2181726" cy="143175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B58581F-FB2B-4BCB-9A9C-29C5539E051E}"/>
                </a:ext>
              </a:extLst>
            </p:cNvPr>
            <p:cNvSpPr txBox="1">
              <a:spLocks/>
            </p:cNvSpPr>
            <p:nvPr/>
          </p:nvSpPr>
          <p:spPr>
            <a:xfrm>
              <a:off x="4183390" y="6283301"/>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https://en.wikipedia.org/wiki/Fortran</a:t>
              </a:r>
            </a:p>
          </p:txBody>
        </p:sp>
      </p:grpSp>
    </p:spTree>
    <p:extLst>
      <p:ext uri="{BB962C8B-B14F-4D97-AF65-F5344CB8AC3E}">
        <p14:creationId xmlns:p14="http://schemas.microsoft.com/office/powerpoint/2010/main" val="351644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fade">
                                      <p:cBhvr>
                                        <p:cTn id="4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7E16AE4-245F-44F8-B5B4-4054DB0A5489}"/>
              </a:ext>
            </a:extLst>
          </p:cNvPr>
          <p:cNvSpPr txBox="1">
            <a:spLocks/>
          </p:cNvSpPr>
          <p:nvPr/>
        </p:nvSpPr>
        <p:spPr>
          <a:xfrm>
            <a:off x="838199" y="343895"/>
            <a:ext cx="10515600" cy="22129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pc="15" dirty="0">
                <a:solidFill>
                  <a:srgbClr val="333333"/>
                </a:solidFill>
                <a:latin typeface="Helvetica" panose="020B0604020202020204" pitchFamily="34" charset="0"/>
                <a:ea typeface="Calibri" panose="020F0502020204030204" pitchFamily="34" charset="0"/>
                <a:cs typeface="Times New Roman" panose="02020603050405020304" pitchFamily="18" charset="0"/>
              </a:rPr>
              <a:t>We want data scientists to live in a world where technology is hidden from them, where you can use the R packages you know and love, and they “just work” </a:t>
            </a:r>
            <a:r>
              <a:rPr lang="en-US" dirty="0">
                <a:latin typeface="Calibri" panose="020F0502020204030204" pitchFamily="34" charset="0"/>
                <a:ea typeface="Calibri" panose="020F0502020204030204" pitchFamily="34" charset="0"/>
                <a:cs typeface="Times New Roman" panose="02020603050405020304" pitchFamily="18" charset="0"/>
              </a:rPr>
              <a:t>…</a:t>
            </a:r>
          </a:p>
          <a:p>
            <a:pPr marL="0" indent="0">
              <a:buFont typeface="Arial" panose="020B0604020202020204" pitchFamily="34" charset="0"/>
              <a:buNone/>
            </a:pPr>
            <a:r>
              <a:rPr lang="en-US" dirty="0"/>
              <a:t>-</a:t>
            </a:r>
            <a:r>
              <a:rPr lang="en-US" i="1" dirty="0" err="1"/>
              <a:t>TheRinSpark</a:t>
            </a:r>
            <a:endParaRPr lang="en-US" i="1" dirty="0"/>
          </a:p>
        </p:txBody>
      </p:sp>
    </p:spTree>
    <p:extLst>
      <p:ext uri="{BB962C8B-B14F-4D97-AF65-F5344CB8AC3E}">
        <p14:creationId xmlns:p14="http://schemas.microsoft.com/office/powerpoint/2010/main" val="3107375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581E58-0A2B-4A3F-9290-747F2C550D4F}"/>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013198" y="2296071"/>
            <a:ext cx="6165603" cy="2265858"/>
          </a:xfrm>
          <a:prstGeom prst="rect">
            <a:avLst/>
          </a:prstGeom>
        </p:spPr>
      </p:pic>
      <p:sp>
        <p:nvSpPr>
          <p:cNvPr id="7" name="Rectangle 6">
            <a:extLst>
              <a:ext uri="{FF2B5EF4-FFF2-40B4-BE49-F238E27FC236}">
                <a16:creationId xmlns:a16="http://schemas.microsoft.com/office/drawing/2014/main" id="{FC07CCFC-DAFD-485A-B29A-38A8C7312F92}"/>
              </a:ext>
            </a:extLst>
          </p:cNvPr>
          <p:cNvSpPr/>
          <p:nvPr/>
        </p:nvSpPr>
        <p:spPr>
          <a:xfrm>
            <a:off x="2884715" y="2817669"/>
            <a:ext cx="1304216" cy="8834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57E16AE4-245F-44F8-B5B4-4054DB0A5489}"/>
              </a:ext>
            </a:extLst>
          </p:cNvPr>
          <p:cNvSpPr txBox="1">
            <a:spLocks/>
          </p:cNvSpPr>
          <p:nvPr/>
        </p:nvSpPr>
        <p:spPr>
          <a:xfrm>
            <a:off x="838199" y="343895"/>
            <a:ext cx="10515600" cy="22129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pc="15" dirty="0">
                <a:solidFill>
                  <a:srgbClr val="333333"/>
                </a:solidFill>
                <a:latin typeface="Helvetica" panose="020B0604020202020204" pitchFamily="34" charset="0"/>
                <a:ea typeface="Calibri" panose="020F0502020204030204" pitchFamily="34" charset="0"/>
                <a:cs typeface="Times New Roman" panose="02020603050405020304" pitchFamily="18" charset="0"/>
              </a:rPr>
              <a:t>We want data scientists to live in a world where technology is hidden from them, where you can use the R packages you know and love, and they “just work” </a:t>
            </a:r>
            <a:r>
              <a:rPr lang="en-US" dirty="0">
                <a:latin typeface="Calibri" panose="020F0502020204030204" pitchFamily="34" charset="0"/>
                <a:ea typeface="Calibri" panose="020F0502020204030204" pitchFamily="34" charset="0"/>
                <a:cs typeface="Times New Roman" panose="02020603050405020304" pitchFamily="18" charset="0"/>
              </a:rPr>
              <a:t>…</a:t>
            </a:r>
          </a:p>
          <a:p>
            <a:pPr marL="0" indent="0">
              <a:buFont typeface="Arial" panose="020B0604020202020204" pitchFamily="34" charset="0"/>
              <a:buNone/>
            </a:pPr>
            <a:r>
              <a:rPr lang="en-US" dirty="0"/>
              <a:t>-</a:t>
            </a:r>
            <a:r>
              <a:rPr lang="en-US" i="1" dirty="0" err="1"/>
              <a:t>TheRinSpark</a:t>
            </a:r>
            <a:endParaRPr lang="en-US" i="1" dirty="0"/>
          </a:p>
        </p:txBody>
      </p:sp>
      <p:grpSp>
        <p:nvGrpSpPr>
          <p:cNvPr id="14" name="Group 13">
            <a:extLst>
              <a:ext uri="{FF2B5EF4-FFF2-40B4-BE49-F238E27FC236}">
                <a16:creationId xmlns:a16="http://schemas.microsoft.com/office/drawing/2014/main" id="{5600C39F-9313-46FE-98E5-93EFFC85B6A4}"/>
              </a:ext>
            </a:extLst>
          </p:cNvPr>
          <p:cNvGrpSpPr/>
          <p:nvPr/>
        </p:nvGrpSpPr>
        <p:grpSpPr>
          <a:xfrm>
            <a:off x="467735" y="2356174"/>
            <a:ext cx="1546196" cy="1896235"/>
            <a:chOff x="467735" y="2356174"/>
            <a:chExt cx="1546196" cy="1896235"/>
          </a:xfrm>
        </p:grpSpPr>
        <p:pic>
          <p:nvPicPr>
            <p:cNvPr id="12" name="Graphic 11" descr="Gears">
              <a:extLst>
                <a:ext uri="{FF2B5EF4-FFF2-40B4-BE49-F238E27FC236}">
                  <a16:creationId xmlns:a16="http://schemas.microsoft.com/office/drawing/2014/main" id="{AB768336-44CC-4358-9C51-C1149E68CA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735" y="2356174"/>
              <a:ext cx="1546196" cy="1522399"/>
            </a:xfrm>
            <a:prstGeom prst="rect">
              <a:avLst/>
            </a:prstGeom>
          </p:spPr>
        </p:pic>
        <p:sp>
          <p:nvSpPr>
            <p:cNvPr id="11" name="TextBox 10">
              <a:extLst>
                <a:ext uri="{FF2B5EF4-FFF2-40B4-BE49-F238E27FC236}">
                  <a16:creationId xmlns:a16="http://schemas.microsoft.com/office/drawing/2014/main" id="{705B9E8D-4AFC-42BA-902B-C23D1E947E2D}"/>
                </a:ext>
              </a:extLst>
            </p:cNvPr>
            <p:cNvSpPr txBox="1"/>
            <p:nvPr/>
          </p:nvSpPr>
          <p:spPr>
            <a:xfrm>
              <a:off x="538704" y="3867688"/>
              <a:ext cx="1404257" cy="384721"/>
            </a:xfrm>
            <a:prstGeom prst="rect">
              <a:avLst/>
            </a:prstGeom>
            <a:noFill/>
          </p:spPr>
          <p:txBody>
            <a:bodyPr wrap="square" rtlCol="0">
              <a:spAutoFit/>
            </a:bodyPr>
            <a:lstStyle/>
            <a:p>
              <a:r>
                <a:rPr lang="en-US" dirty="0"/>
                <a:t>SQL ENGINE</a:t>
              </a:r>
            </a:p>
          </p:txBody>
        </p:sp>
      </p:grpSp>
      <p:sp>
        <p:nvSpPr>
          <p:cNvPr id="15" name="Rectangle 14">
            <a:extLst>
              <a:ext uri="{FF2B5EF4-FFF2-40B4-BE49-F238E27FC236}">
                <a16:creationId xmlns:a16="http://schemas.microsoft.com/office/drawing/2014/main" id="{DA2ABBAB-E2AC-4936-9DC6-7F7D741DE58F}"/>
              </a:ext>
            </a:extLst>
          </p:cNvPr>
          <p:cNvSpPr/>
          <p:nvPr/>
        </p:nvSpPr>
        <p:spPr>
          <a:xfrm>
            <a:off x="2677886" y="2115133"/>
            <a:ext cx="4822372" cy="25874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44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F24827-5D49-4C84-A9EA-F9B31B5BC318}"/>
              </a:ext>
            </a:extLst>
          </p:cNvPr>
          <p:cNvSpPr>
            <a:spLocks noGrp="1"/>
          </p:cNvSpPr>
          <p:nvPr>
            <p:ph type="body" idx="1"/>
          </p:nvPr>
        </p:nvSpPr>
        <p:spPr/>
        <p:txBody>
          <a:bodyPr/>
          <a:lstStyle/>
          <a:p>
            <a:r>
              <a:rPr lang="en-US" dirty="0"/>
              <a:t>Slides from here on are taken from </a:t>
            </a:r>
            <a:r>
              <a:rPr lang="en-US" dirty="0" err="1"/>
              <a:t>Rstudio</a:t>
            </a:r>
            <a:r>
              <a:rPr lang="en-US" dirty="0"/>
              <a:t> Enterprise Architect, </a:t>
            </a:r>
            <a:r>
              <a:rPr lang="en-US" b="1" dirty="0"/>
              <a:t>Edgar Ruiz </a:t>
            </a:r>
            <a:r>
              <a:rPr lang="en-US" dirty="0"/>
              <a:t>presentations or from examples on websites he maintains</a:t>
            </a:r>
          </a:p>
        </p:txBody>
      </p:sp>
      <p:pic>
        <p:nvPicPr>
          <p:cNvPr id="7170" name="Picture 2" descr="AWS Marketplace: RStudio, PBC">
            <a:extLst>
              <a:ext uri="{FF2B5EF4-FFF2-40B4-BE49-F238E27FC236}">
                <a16:creationId xmlns:a16="http://schemas.microsoft.com/office/drawing/2014/main" id="{86128E12-6441-4DB6-AEDC-452E5C7C2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98" y="895264"/>
            <a:ext cx="4555958" cy="15993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dgar Ruiz - Solutions Engineer @ RStudio - Crunchbase Person Profile">
            <a:extLst>
              <a:ext uri="{FF2B5EF4-FFF2-40B4-BE49-F238E27FC236}">
                <a16:creationId xmlns:a16="http://schemas.microsoft.com/office/drawing/2014/main" id="{C0299FA6-4E45-4E55-B711-CF3A3C9A1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779" y="103058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7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1FD7D-1926-4CDB-8BB1-B4AF271E14D9}"/>
              </a:ext>
            </a:extLst>
          </p:cNvPr>
          <p:cNvSpPr>
            <a:spLocks noGrp="1"/>
          </p:cNvSpPr>
          <p:nvPr>
            <p:ph type="title"/>
          </p:nvPr>
        </p:nvSpPr>
        <p:spPr/>
        <p:txBody>
          <a:bodyPr/>
          <a:lstStyle/>
          <a:p>
            <a:endParaRPr lang="en-US" dirty="0"/>
          </a:p>
        </p:txBody>
      </p:sp>
      <p:pic>
        <p:nvPicPr>
          <p:cNvPr id="6" name="Content Placeholder 5" descr="A person smiling for the camera&#10;&#10;Description automatically generated">
            <a:extLst>
              <a:ext uri="{FF2B5EF4-FFF2-40B4-BE49-F238E27FC236}">
                <a16:creationId xmlns:a16="http://schemas.microsoft.com/office/drawing/2014/main" id="{43EE9162-D3CB-447D-8649-AD8C8A286DC2}"/>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724284" y="1825625"/>
            <a:ext cx="3409432" cy="4351338"/>
          </a:xfrm>
        </p:spPr>
      </p:pic>
      <p:pic>
        <p:nvPicPr>
          <p:cNvPr id="7" name="juggle4balls">
            <a:hlinkClick r:id="" action="ppaction://media"/>
            <a:extLst>
              <a:ext uri="{FF2B5EF4-FFF2-40B4-BE49-F238E27FC236}">
                <a16:creationId xmlns:a16="http://schemas.microsoft.com/office/drawing/2014/main" id="{2B66B003-5124-4FBD-974A-AC8104A6324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7539038" y="1825625"/>
            <a:ext cx="2447925" cy="4351338"/>
          </a:xfrm>
        </p:spPr>
      </p:pic>
    </p:spTree>
    <p:extLst>
      <p:ext uri="{BB962C8B-B14F-4D97-AF65-F5344CB8AC3E}">
        <p14:creationId xmlns:p14="http://schemas.microsoft.com/office/powerpoint/2010/main" val="374430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1ACF3-1040-4512-8599-E979A52B0832}"/>
              </a:ext>
            </a:extLst>
          </p:cNvPr>
          <p:cNvSpPr>
            <a:spLocks noGrp="1"/>
          </p:cNvSpPr>
          <p:nvPr>
            <p:ph type="title"/>
          </p:nvPr>
        </p:nvSpPr>
        <p:spPr/>
        <p:txBody>
          <a:bodyPr/>
          <a:lstStyle/>
          <a:p>
            <a:r>
              <a:rPr lang="en-US" dirty="0"/>
              <a:t>Traditional situation as an analyst</a:t>
            </a:r>
          </a:p>
        </p:txBody>
      </p:sp>
      <p:sp>
        <p:nvSpPr>
          <p:cNvPr id="4" name="Text Placeholder 3">
            <a:extLst>
              <a:ext uri="{FF2B5EF4-FFF2-40B4-BE49-F238E27FC236}">
                <a16:creationId xmlns:a16="http://schemas.microsoft.com/office/drawing/2014/main" id="{6ED913D5-624E-41A5-94F4-A50AE10EA99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26314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Arrow: Left 8">
            <a:extLst>
              <a:ext uri="{FF2B5EF4-FFF2-40B4-BE49-F238E27FC236}">
                <a16:creationId xmlns:a16="http://schemas.microsoft.com/office/drawing/2014/main" id="{FE9605C1-C2A8-4551-81BD-8460B40B20FB}"/>
              </a:ext>
            </a:extLst>
          </p:cNvPr>
          <p:cNvSpPr/>
          <p:nvPr/>
        </p:nvSpPr>
        <p:spPr>
          <a:xfrm>
            <a:off x="7082697" y="3008390"/>
            <a:ext cx="1411372" cy="1002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C7FAC92-004C-4BF8-B9D7-915EF8F42891}"/>
              </a:ext>
            </a:extLst>
          </p:cNvPr>
          <p:cNvSpPr txBox="1"/>
          <p:nvPr/>
        </p:nvSpPr>
        <p:spPr>
          <a:xfrm>
            <a:off x="5801633" y="2301766"/>
            <a:ext cx="1056290" cy="646331"/>
          </a:xfrm>
          <a:prstGeom prst="rect">
            <a:avLst/>
          </a:prstGeom>
          <a:noFill/>
        </p:spPr>
        <p:txBody>
          <a:bodyPr wrap="square" rtlCol="0">
            <a:spAutoFit/>
          </a:bodyPr>
          <a:lstStyle/>
          <a:p>
            <a:pPr algn="ctr"/>
            <a:r>
              <a:rPr lang="en-US" b="1" dirty="0">
                <a:solidFill>
                  <a:schemeClr val="accent1">
                    <a:lumMod val="75000"/>
                  </a:schemeClr>
                </a:solidFill>
              </a:rPr>
              <a:t>Small conduit</a:t>
            </a:r>
          </a:p>
        </p:txBody>
      </p:sp>
      <p:sp>
        <p:nvSpPr>
          <p:cNvPr id="19" name="Rectangle: Rounded Corners 18">
            <a:extLst>
              <a:ext uri="{FF2B5EF4-FFF2-40B4-BE49-F238E27FC236}">
                <a16:creationId xmlns:a16="http://schemas.microsoft.com/office/drawing/2014/main" id="{4D6A1907-7C09-401D-AE24-0EED801D8223}"/>
              </a:ext>
            </a:extLst>
          </p:cNvPr>
          <p:cNvSpPr/>
          <p:nvPr/>
        </p:nvSpPr>
        <p:spPr>
          <a:xfrm>
            <a:off x="8065194" y="2908738"/>
            <a:ext cx="348338" cy="299544"/>
          </a:xfrm>
          <a:prstGeom prst="roundRect">
            <a:avLst/>
          </a:prstGeom>
          <a:ln w="76200">
            <a:solidFill>
              <a:srgbClr val="71A9D5"/>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71A9D5"/>
              </a:solidFill>
            </a:endParaRPr>
          </a:p>
        </p:txBody>
      </p:sp>
      <p:sp>
        <p:nvSpPr>
          <p:cNvPr id="22" name="Rectangle: Rounded Corners 21">
            <a:extLst>
              <a:ext uri="{FF2B5EF4-FFF2-40B4-BE49-F238E27FC236}">
                <a16:creationId xmlns:a16="http://schemas.microsoft.com/office/drawing/2014/main" id="{2EB0DCA0-8008-49A3-A6F5-4ABEC93D6BFF}"/>
              </a:ext>
            </a:extLst>
          </p:cNvPr>
          <p:cNvSpPr/>
          <p:nvPr/>
        </p:nvSpPr>
        <p:spPr>
          <a:xfrm>
            <a:off x="8065194" y="2906959"/>
            <a:ext cx="348338" cy="299544"/>
          </a:xfrm>
          <a:prstGeom prst="roundRect">
            <a:avLst/>
          </a:prstGeom>
          <a:ln w="76200">
            <a:solidFill>
              <a:srgbClr val="71A9D5"/>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71A9D5"/>
              </a:solidFill>
            </a:endParaRPr>
          </a:p>
        </p:txBody>
      </p:sp>
      <p:sp>
        <p:nvSpPr>
          <p:cNvPr id="23" name="Rectangle: Rounded Corners 22">
            <a:extLst>
              <a:ext uri="{FF2B5EF4-FFF2-40B4-BE49-F238E27FC236}">
                <a16:creationId xmlns:a16="http://schemas.microsoft.com/office/drawing/2014/main" id="{AFF8C2A3-0366-4CF9-ADE7-28700BA86968}"/>
              </a:ext>
            </a:extLst>
          </p:cNvPr>
          <p:cNvSpPr/>
          <p:nvPr/>
        </p:nvSpPr>
        <p:spPr>
          <a:xfrm>
            <a:off x="8065194" y="2905180"/>
            <a:ext cx="348338" cy="299544"/>
          </a:xfrm>
          <a:prstGeom prst="roundRect">
            <a:avLst/>
          </a:prstGeom>
          <a:ln w="76200">
            <a:solidFill>
              <a:srgbClr val="71A9D5"/>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71A9D5"/>
              </a:solidFill>
            </a:endParaRPr>
          </a:p>
        </p:txBody>
      </p:sp>
      <p:sp>
        <p:nvSpPr>
          <p:cNvPr id="16" name="Rectangle 15">
            <a:extLst>
              <a:ext uri="{FF2B5EF4-FFF2-40B4-BE49-F238E27FC236}">
                <a16:creationId xmlns:a16="http://schemas.microsoft.com/office/drawing/2014/main" id="{69F13C94-DBBA-412A-B4AE-DC100CBF47E7}"/>
              </a:ext>
            </a:extLst>
          </p:cNvPr>
          <p:cNvSpPr/>
          <p:nvPr/>
        </p:nvSpPr>
        <p:spPr>
          <a:xfrm>
            <a:off x="0" y="240119"/>
            <a:ext cx="12192000" cy="646331"/>
          </a:xfrm>
          <a:prstGeom prst="rect">
            <a:avLst/>
          </a:prstGeom>
        </p:spPr>
        <p:txBody>
          <a:bodyPr wrap="square">
            <a:spAutoFit/>
          </a:bodyPr>
          <a:lstStyle/>
          <a:p>
            <a:pPr algn="ctr"/>
            <a:r>
              <a:rPr lang="en-US" sz="3600" dirty="0">
                <a:solidFill>
                  <a:srgbClr val="71A9D5"/>
                </a:solidFill>
                <a:latin typeface="Source sans pro"/>
              </a:rPr>
              <a:t>Current challenges</a:t>
            </a:r>
            <a:endParaRPr lang="en-US" sz="3600" dirty="0"/>
          </a:p>
        </p:txBody>
      </p:sp>
      <p:sp>
        <p:nvSpPr>
          <p:cNvPr id="29" name="TextBox 28">
            <a:extLst>
              <a:ext uri="{FF2B5EF4-FFF2-40B4-BE49-F238E27FC236}">
                <a16:creationId xmlns:a16="http://schemas.microsoft.com/office/drawing/2014/main" id="{642E31B0-ED53-4705-9BCD-FBDCDF6C45E1}"/>
              </a:ext>
            </a:extLst>
          </p:cNvPr>
          <p:cNvSpPr txBox="1"/>
          <p:nvPr/>
        </p:nvSpPr>
        <p:spPr>
          <a:xfrm>
            <a:off x="671686" y="1439991"/>
            <a:ext cx="2161648" cy="1723549"/>
          </a:xfrm>
          <a:prstGeom prst="rect">
            <a:avLst/>
          </a:prstGeom>
          <a:noFill/>
        </p:spPr>
        <p:txBody>
          <a:bodyPr wrap="square" lIns="0" tIns="0" rIns="0" bIns="0" rtlCol="0">
            <a:spAutoFit/>
          </a:bodyPr>
          <a:lstStyle/>
          <a:p>
            <a:r>
              <a:rPr lang="en-US" sz="2400" dirty="0">
                <a:solidFill>
                  <a:schemeClr val="bg1">
                    <a:lumMod val="50000"/>
                  </a:schemeClr>
                </a:solidFill>
                <a:latin typeface="Source sans pro"/>
              </a:rPr>
              <a:t>Option 1 -</a:t>
            </a:r>
            <a:r>
              <a:rPr lang="en-US" sz="2800" b="1" dirty="0">
                <a:solidFill>
                  <a:schemeClr val="bg1">
                    <a:lumMod val="50000"/>
                  </a:schemeClr>
                </a:solidFill>
                <a:latin typeface="Source sans pro"/>
              </a:rPr>
              <a:t> Save small pieces, analyze later</a:t>
            </a:r>
          </a:p>
        </p:txBody>
      </p:sp>
      <p:sp>
        <p:nvSpPr>
          <p:cNvPr id="30" name="Rectangle: Rounded Corners 29">
            <a:extLst>
              <a:ext uri="{FF2B5EF4-FFF2-40B4-BE49-F238E27FC236}">
                <a16:creationId xmlns:a16="http://schemas.microsoft.com/office/drawing/2014/main" id="{5F4DFBB2-CD62-4E50-88E2-B78486002123}"/>
              </a:ext>
            </a:extLst>
          </p:cNvPr>
          <p:cNvSpPr/>
          <p:nvPr/>
        </p:nvSpPr>
        <p:spPr>
          <a:xfrm>
            <a:off x="7122580" y="2437976"/>
            <a:ext cx="1279959" cy="934407"/>
          </a:xfrm>
          <a:prstGeom prst="roundRect">
            <a:avLst/>
          </a:prstGeom>
          <a:solidFill>
            <a:srgbClr val="FFFFFF">
              <a:alpha val="38824"/>
            </a:srgbClr>
          </a:solidFill>
          <a:ln w="76200">
            <a:solidFill>
              <a:srgbClr val="71A9D5"/>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71A9D5"/>
              </a:solidFill>
            </a:endParaRPr>
          </a:p>
        </p:txBody>
      </p:sp>
      <p:sp>
        <p:nvSpPr>
          <p:cNvPr id="31" name="TextBox 30">
            <a:extLst>
              <a:ext uri="{FF2B5EF4-FFF2-40B4-BE49-F238E27FC236}">
                <a16:creationId xmlns:a16="http://schemas.microsoft.com/office/drawing/2014/main" id="{E7691D80-FB78-43B9-A46F-00653B1B1C5B}"/>
              </a:ext>
            </a:extLst>
          </p:cNvPr>
          <p:cNvSpPr txBox="1"/>
          <p:nvPr/>
        </p:nvSpPr>
        <p:spPr>
          <a:xfrm>
            <a:off x="4925643" y="4057757"/>
            <a:ext cx="3949047" cy="1292662"/>
          </a:xfrm>
          <a:prstGeom prst="rect">
            <a:avLst/>
          </a:prstGeom>
          <a:noFill/>
        </p:spPr>
        <p:txBody>
          <a:bodyPr wrap="square" lIns="0" tIns="0" rIns="0" bIns="0" rtlCol="0">
            <a:spAutoFit/>
          </a:bodyPr>
          <a:lstStyle/>
          <a:p>
            <a:r>
              <a:rPr lang="en-US" sz="2400" dirty="0">
                <a:solidFill>
                  <a:schemeClr val="bg1">
                    <a:lumMod val="50000"/>
                  </a:schemeClr>
                </a:solidFill>
                <a:latin typeface="Source sans pro"/>
              </a:rPr>
              <a:t>Option 2 –</a:t>
            </a:r>
            <a:r>
              <a:rPr lang="en-US" sz="2800" b="1" dirty="0">
                <a:solidFill>
                  <a:schemeClr val="bg1">
                    <a:lumMod val="50000"/>
                  </a:schemeClr>
                </a:solidFill>
                <a:latin typeface="Source sans pro"/>
              </a:rPr>
              <a:t> </a:t>
            </a:r>
          </a:p>
          <a:p>
            <a:r>
              <a:rPr lang="en-US" sz="2800" b="1" dirty="0">
                <a:solidFill>
                  <a:schemeClr val="bg1">
                    <a:lumMod val="50000"/>
                  </a:schemeClr>
                </a:solidFill>
                <a:latin typeface="Source sans pro"/>
              </a:rPr>
              <a:t>Load a lot of data into memory</a:t>
            </a:r>
          </a:p>
        </p:txBody>
      </p:sp>
      <p:sp>
        <p:nvSpPr>
          <p:cNvPr id="18" name="Flowchart: Magnetic Disk 17">
            <a:extLst>
              <a:ext uri="{FF2B5EF4-FFF2-40B4-BE49-F238E27FC236}">
                <a16:creationId xmlns:a16="http://schemas.microsoft.com/office/drawing/2014/main" id="{860F9BEC-27ED-45A6-803D-9E6AE59D8D48}"/>
              </a:ext>
            </a:extLst>
          </p:cNvPr>
          <p:cNvSpPr/>
          <p:nvPr/>
        </p:nvSpPr>
        <p:spPr>
          <a:xfrm>
            <a:off x="7032552" y="2155357"/>
            <a:ext cx="1497448" cy="1706067"/>
          </a:xfrm>
          <a:prstGeom prst="flowChartMagneticDisk">
            <a:avLst/>
          </a:prstGeom>
          <a:solidFill>
            <a:schemeClr val="accent1">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225B8436-36DA-4078-BA75-CB483209176A}"/>
              </a:ext>
            </a:extLst>
          </p:cNvPr>
          <p:cNvGrpSpPr/>
          <p:nvPr/>
        </p:nvGrpSpPr>
        <p:grpSpPr>
          <a:xfrm>
            <a:off x="3044826" y="1494822"/>
            <a:ext cx="2987829" cy="3027139"/>
            <a:chOff x="87351" y="3071709"/>
            <a:chExt cx="3805229" cy="3805229"/>
          </a:xfrm>
        </p:grpSpPr>
        <p:pic>
          <p:nvPicPr>
            <p:cNvPr id="24" name="Graphic 23" descr="Laptop">
              <a:extLst>
                <a:ext uri="{FF2B5EF4-FFF2-40B4-BE49-F238E27FC236}">
                  <a16:creationId xmlns:a16="http://schemas.microsoft.com/office/drawing/2014/main" id="{25734D63-36A9-4823-97A2-5B3676A185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1" y="3071709"/>
              <a:ext cx="3805229" cy="3805229"/>
            </a:xfrm>
            <a:prstGeom prst="rect">
              <a:avLst/>
            </a:prstGeom>
          </p:spPr>
        </p:pic>
        <p:pic>
          <p:nvPicPr>
            <p:cNvPr id="3" name="Picture 2">
              <a:extLst>
                <a:ext uri="{FF2B5EF4-FFF2-40B4-BE49-F238E27FC236}">
                  <a16:creationId xmlns:a16="http://schemas.microsoft.com/office/drawing/2014/main" id="{24ADB6AE-395B-4B71-B2A3-5C859339B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393" y="4233983"/>
              <a:ext cx="1498343" cy="1110170"/>
            </a:xfrm>
            <a:prstGeom prst="rect">
              <a:avLst/>
            </a:prstGeom>
          </p:spPr>
        </p:pic>
      </p:grpSp>
      <p:sp>
        <p:nvSpPr>
          <p:cNvPr id="15" name="TextBox 14">
            <a:extLst>
              <a:ext uri="{FF2B5EF4-FFF2-40B4-BE49-F238E27FC236}">
                <a16:creationId xmlns:a16="http://schemas.microsoft.com/office/drawing/2014/main" id="{24FAEBD5-CA9E-43F5-A7CE-8004643A6117}"/>
              </a:ext>
            </a:extLst>
          </p:cNvPr>
          <p:cNvSpPr txBox="1"/>
          <p:nvPr/>
        </p:nvSpPr>
        <p:spPr>
          <a:xfrm>
            <a:off x="9033393" y="1814951"/>
            <a:ext cx="1731574" cy="1723549"/>
          </a:xfrm>
          <a:prstGeom prst="rect">
            <a:avLst/>
          </a:prstGeom>
          <a:noFill/>
        </p:spPr>
        <p:txBody>
          <a:bodyPr wrap="square" lIns="0" tIns="0" rIns="0" bIns="0" rtlCol="0">
            <a:spAutoFit/>
          </a:bodyPr>
          <a:lstStyle/>
          <a:p>
            <a:pPr algn="ctr"/>
            <a:r>
              <a:rPr lang="en-US" sz="2800" dirty="0">
                <a:solidFill>
                  <a:schemeClr val="bg1">
                    <a:lumMod val="50000"/>
                  </a:schemeClr>
                </a:solidFill>
                <a:latin typeface="Source sans pro"/>
              </a:rPr>
              <a:t>Neither option use the </a:t>
            </a:r>
            <a:r>
              <a:rPr lang="en-US" sz="2800" b="1" dirty="0">
                <a:solidFill>
                  <a:schemeClr val="bg1">
                    <a:lumMod val="50000"/>
                  </a:schemeClr>
                </a:solidFill>
                <a:latin typeface="Source sans pro"/>
              </a:rPr>
              <a:t>SQL engine</a:t>
            </a:r>
          </a:p>
        </p:txBody>
      </p:sp>
      <p:pic>
        <p:nvPicPr>
          <p:cNvPr id="17" name="Graphic 16" descr="Gears">
            <a:extLst>
              <a:ext uri="{FF2B5EF4-FFF2-40B4-BE49-F238E27FC236}">
                <a16:creationId xmlns:a16="http://schemas.microsoft.com/office/drawing/2014/main" id="{5BBC5767-ACB6-4C11-8F3B-1887E83139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42209" y="2775653"/>
            <a:ext cx="871555" cy="858141"/>
          </a:xfrm>
          <a:prstGeom prst="rect">
            <a:avLst/>
          </a:prstGeom>
        </p:spPr>
      </p:pic>
      <p:cxnSp>
        <p:nvCxnSpPr>
          <p:cNvPr id="4" name="Straight Connector 3">
            <a:extLst>
              <a:ext uri="{FF2B5EF4-FFF2-40B4-BE49-F238E27FC236}">
                <a16:creationId xmlns:a16="http://schemas.microsoft.com/office/drawing/2014/main" id="{34DE41F5-BACB-4D6A-A4E4-F52CE5D81757}"/>
              </a:ext>
            </a:extLst>
          </p:cNvPr>
          <p:cNvCxnSpPr>
            <a:cxnSpLocks/>
          </p:cNvCxnSpPr>
          <p:nvPr/>
        </p:nvCxnSpPr>
        <p:spPr>
          <a:xfrm flipV="1">
            <a:off x="8413532" y="2719634"/>
            <a:ext cx="789386" cy="288756"/>
          </a:xfrm>
          <a:prstGeom prst="line">
            <a:avLst/>
          </a:prstGeom>
        </p:spPr>
        <p:style>
          <a:lnRef idx="3">
            <a:schemeClr val="accent3"/>
          </a:lnRef>
          <a:fillRef idx="0">
            <a:schemeClr val="accent3"/>
          </a:fillRef>
          <a:effectRef idx="2">
            <a:schemeClr val="accent3"/>
          </a:effectRef>
          <a:fontRef idx="minor">
            <a:schemeClr val="tx1"/>
          </a:fontRef>
        </p:style>
      </p:cxnSp>
      <p:sp>
        <p:nvSpPr>
          <p:cNvPr id="2" name="TextBox 1">
            <a:extLst>
              <a:ext uri="{FF2B5EF4-FFF2-40B4-BE49-F238E27FC236}">
                <a16:creationId xmlns:a16="http://schemas.microsoft.com/office/drawing/2014/main" id="{49D20604-F77E-494C-B309-A357A9480754}"/>
              </a:ext>
            </a:extLst>
          </p:cNvPr>
          <p:cNvSpPr txBox="1"/>
          <p:nvPr/>
        </p:nvSpPr>
        <p:spPr>
          <a:xfrm>
            <a:off x="7336972" y="5780314"/>
            <a:ext cx="4677270" cy="769441"/>
          </a:xfrm>
          <a:prstGeom prst="rect">
            <a:avLst/>
          </a:prstGeom>
          <a:noFill/>
        </p:spPr>
        <p:txBody>
          <a:bodyPr wrap="square" rtlCol="0">
            <a:spAutoFit/>
          </a:bodyPr>
          <a:lstStyle/>
          <a:p>
            <a:r>
              <a:rPr lang="en-US" sz="2200" dirty="0">
                <a:solidFill>
                  <a:srgbClr val="C00000"/>
                </a:solidFill>
              </a:rPr>
              <a:t>Note that sampling is also completely reasonable approach in many instances</a:t>
            </a:r>
          </a:p>
        </p:txBody>
      </p:sp>
      <p:sp>
        <p:nvSpPr>
          <p:cNvPr id="5" name="Footer Placeholder 4">
            <a:extLst>
              <a:ext uri="{FF2B5EF4-FFF2-40B4-BE49-F238E27FC236}">
                <a16:creationId xmlns:a16="http://schemas.microsoft.com/office/drawing/2014/main" id="{B38C72BB-D9F7-4806-BE98-7DA141316845}"/>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hlinkClick r:id="rId7">
                  <a:extLst>
                    <a:ext uri="{A12FA001-AC4F-418D-AE19-62706E023703}">
                      <ahyp:hlinkClr xmlns:ahyp="http://schemas.microsoft.com/office/drawing/2018/hyperlinkcolor" val="tx"/>
                    </a:ext>
                  </a:extLst>
                </a:hlinkClick>
              </a:rPr>
              <a:t>https://rstudio.com/resources/webinars/best-practices-for-working-with-databases/</a:t>
            </a:r>
            <a:endParaRPr lang="en-US" sz="1600" dirty="0">
              <a:solidFill>
                <a:schemeClr val="bg2">
                  <a:lumMod val="75000"/>
                </a:schemeClr>
              </a:solidFill>
            </a:endParaRPr>
          </a:p>
        </p:txBody>
      </p:sp>
    </p:spTree>
    <p:extLst>
      <p:ext uri="{BB962C8B-B14F-4D97-AF65-F5344CB8AC3E}">
        <p14:creationId xmlns:p14="http://schemas.microsoft.com/office/powerpoint/2010/main" val="167760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grpId="0" nodeType="clickEffect">
                                  <p:stCondLst>
                                    <p:cond delay="0"/>
                                  </p:stCondLst>
                                  <p:childTnLst>
                                    <p:animMotion origin="layout" path="M -2.08333E-6 -3.33333E-6 L -0.1194 -0.00139 " pathEditMode="relative" rAng="0" ptsTypes="AA">
                                      <p:cBhvr>
                                        <p:cTn id="11" dur="1000" fill="hold"/>
                                        <p:tgtEl>
                                          <p:spTgt spid="9"/>
                                        </p:tgtEl>
                                        <p:attrNameLst>
                                          <p:attrName>ppt_x</p:attrName>
                                          <p:attrName>ppt_y</p:attrName>
                                        </p:attrNameLst>
                                      </p:cBhvr>
                                      <p:rCtr x="-5977" y="-69"/>
                                    </p:animMotion>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500"/>
                            </p:stCondLst>
                            <p:childTnLst>
                              <p:par>
                                <p:cTn id="22" presetID="35" presetClass="path" presetSubtype="0" accel="50000" decel="50000" fill="hold" grpId="0" nodeType="afterEffect">
                                  <p:stCondLst>
                                    <p:cond delay="0"/>
                                  </p:stCondLst>
                                  <p:childTnLst>
                                    <p:animMotion origin="layout" path="M -1.25E-6 -3.33333E-6 L -0.41797 -0.00139 " pathEditMode="relative" rAng="0" ptsTypes="AA">
                                      <p:cBhvr>
                                        <p:cTn id="23" dur="2000" fill="hold"/>
                                        <p:tgtEl>
                                          <p:spTgt spid="19"/>
                                        </p:tgtEl>
                                        <p:attrNameLst>
                                          <p:attrName>ppt_x</p:attrName>
                                          <p:attrName>ppt_y</p:attrName>
                                        </p:attrNameLst>
                                      </p:cBhvr>
                                      <p:rCtr x="-20898" y="-69"/>
                                    </p:animMotion>
                                  </p:childTnLst>
                                </p:cTn>
                              </p:par>
                            </p:childTnLst>
                          </p:cTn>
                        </p:par>
                        <p:par>
                          <p:cTn id="24" fill="hold">
                            <p:stCondLst>
                              <p:cond delay="2500"/>
                            </p:stCondLst>
                            <p:childTnLst>
                              <p:par>
                                <p:cTn id="25" presetID="35" presetClass="path" presetSubtype="0" accel="50000" decel="50000" fill="hold" grpId="0" nodeType="afterEffect">
                                  <p:stCondLst>
                                    <p:cond delay="0"/>
                                  </p:stCondLst>
                                  <p:childTnLst>
                                    <p:animMotion origin="layout" path="M -0.0375 -0.00162 L -0.45547 -0.00231 " pathEditMode="relative" rAng="0" ptsTypes="AA">
                                      <p:cBhvr>
                                        <p:cTn id="26" dur="2000" fill="hold"/>
                                        <p:tgtEl>
                                          <p:spTgt spid="22"/>
                                        </p:tgtEl>
                                        <p:attrNameLst>
                                          <p:attrName>ppt_x</p:attrName>
                                          <p:attrName>ppt_y</p:attrName>
                                        </p:attrNameLst>
                                      </p:cBhvr>
                                      <p:rCtr x="-20898" y="-46"/>
                                    </p:animMotion>
                                  </p:childTnLst>
                                </p:cTn>
                              </p:par>
                            </p:childTnLst>
                          </p:cTn>
                        </p:par>
                        <p:par>
                          <p:cTn id="27" fill="hold">
                            <p:stCondLst>
                              <p:cond delay="4500"/>
                            </p:stCondLst>
                            <p:childTnLst>
                              <p:par>
                                <p:cTn id="28" presetID="35" presetClass="path" presetSubtype="0" accel="50000" decel="50000" fill="hold" grpId="0" nodeType="afterEffect">
                                  <p:stCondLst>
                                    <p:cond delay="0"/>
                                  </p:stCondLst>
                                  <p:childTnLst>
                                    <p:animMotion origin="layout" path="M -1.25E-6 -3.7037E-7 L -0.49245 -0.00093 " pathEditMode="relative" rAng="0" ptsTypes="AA">
                                      <p:cBhvr>
                                        <p:cTn id="29" dur="2000" fill="hold"/>
                                        <p:tgtEl>
                                          <p:spTgt spid="23"/>
                                        </p:tgtEl>
                                        <p:attrNameLst>
                                          <p:attrName>ppt_x</p:attrName>
                                          <p:attrName>ppt_y</p:attrName>
                                        </p:attrNameLst>
                                      </p:cBhvr>
                                      <p:rCtr x="-24622" y="-46"/>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35" presetClass="path" presetSubtype="0" accel="5000" decel="95000" fill="hold" grpId="0" nodeType="withEffect">
                                  <p:stCondLst>
                                    <p:cond delay="0"/>
                                  </p:stCondLst>
                                  <p:childTnLst>
                                    <p:animMotion origin="layout" path="M 1.25E-6 -1.11111E-6 L -0.27149 -0.00787 " pathEditMode="relative" rAng="0" ptsTypes="AA">
                                      <p:cBhvr>
                                        <p:cTn id="36" dur="1000" fill="hold"/>
                                        <p:tgtEl>
                                          <p:spTgt spid="30"/>
                                        </p:tgtEl>
                                        <p:attrNameLst>
                                          <p:attrName>ppt_x</p:attrName>
                                          <p:attrName>ppt_y</p:attrName>
                                        </p:attrNameLst>
                                      </p:cBhvr>
                                      <p:rCtr x="-13581" y="-39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9" grpId="0" animBg="1"/>
      <p:bldP spid="22" grpId="0" animBg="1"/>
      <p:bldP spid="23" grpId="0" animBg="1"/>
      <p:bldP spid="16" grpId="0"/>
      <p:bldP spid="29" grpId="0"/>
      <p:bldP spid="30" grpId="0" animBg="1"/>
      <p:bldP spid="31" grpId="0"/>
      <p:bldP spid="15"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6404B6-4C4A-4D18-8A49-A3DB54005922}"/>
              </a:ext>
            </a:extLst>
          </p:cNvPr>
          <p:cNvGrpSpPr/>
          <p:nvPr/>
        </p:nvGrpSpPr>
        <p:grpSpPr>
          <a:xfrm>
            <a:off x="3044826" y="1494822"/>
            <a:ext cx="2987829" cy="3027139"/>
            <a:chOff x="87351" y="3071709"/>
            <a:chExt cx="3805229" cy="3805229"/>
          </a:xfrm>
        </p:grpSpPr>
        <p:pic>
          <p:nvPicPr>
            <p:cNvPr id="7" name="Graphic 6" descr="Laptop">
              <a:extLst>
                <a:ext uri="{FF2B5EF4-FFF2-40B4-BE49-F238E27FC236}">
                  <a16:creationId xmlns:a16="http://schemas.microsoft.com/office/drawing/2014/main" id="{3B163EC1-2F97-4116-AF99-AF8FCCDE5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1" y="3071709"/>
              <a:ext cx="3805229" cy="3805229"/>
            </a:xfrm>
            <a:prstGeom prst="rect">
              <a:avLst/>
            </a:prstGeom>
          </p:spPr>
        </p:pic>
        <p:pic>
          <p:nvPicPr>
            <p:cNvPr id="8" name="Picture 7">
              <a:extLst>
                <a:ext uri="{FF2B5EF4-FFF2-40B4-BE49-F238E27FC236}">
                  <a16:creationId xmlns:a16="http://schemas.microsoft.com/office/drawing/2014/main" id="{48700BF7-2DA1-4DAB-A32C-769302367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393" y="4233983"/>
              <a:ext cx="1498343" cy="1110170"/>
            </a:xfrm>
            <a:prstGeom prst="rect">
              <a:avLst/>
            </a:prstGeom>
          </p:spPr>
        </p:pic>
      </p:grpSp>
      <p:sp>
        <p:nvSpPr>
          <p:cNvPr id="9" name="Flowchart: Magnetic Disk 8">
            <a:extLst>
              <a:ext uri="{FF2B5EF4-FFF2-40B4-BE49-F238E27FC236}">
                <a16:creationId xmlns:a16="http://schemas.microsoft.com/office/drawing/2014/main" id="{5FBF1F0E-89B7-46AA-933C-8CD15B671E75}"/>
              </a:ext>
            </a:extLst>
          </p:cNvPr>
          <p:cNvSpPr/>
          <p:nvPr/>
        </p:nvSpPr>
        <p:spPr>
          <a:xfrm>
            <a:off x="7032552" y="2155357"/>
            <a:ext cx="1497448" cy="1706067"/>
          </a:xfrm>
          <a:prstGeom prst="flowChartMagneticDisk">
            <a:avLst/>
          </a:prstGeom>
          <a:solidFill>
            <a:schemeClr val="accent1">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1B2B6D-0C46-42A3-A473-AF42D860E971}"/>
              </a:ext>
            </a:extLst>
          </p:cNvPr>
          <p:cNvSpPr/>
          <p:nvPr/>
        </p:nvSpPr>
        <p:spPr>
          <a:xfrm>
            <a:off x="0" y="280056"/>
            <a:ext cx="12192000" cy="646331"/>
          </a:xfrm>
          <a:prstGeom prst="rect">
            <a:avLst/>
          </a:prstGeom>
        </p:spPr>
        <p:txBody>
          <a:bodyPr wrap="square">
            <a:spAutoFit/>
          </a:bodyPr>
          <a:lstStyle/>
          <a:p>
            <a:pPr algn="ctr"/>
            <a:r>
              <a:rPr lang="en-US" sz="3600" dirty="0">
                <a:solidFill>
                  <a:srgbClr val="71A9D5"/>
                </a:solidFill>
                <a:latin typeface="Source sans pro"/>
              </a:rPr>
              <a:t>Ideally, analyze in-place</a:t>
            </a:r>
            <a:endParaRPr lang="en-US" sz="3600" dirty="0"/>
          </a:p>
        </p:txBody>
      </p:sp>
      <p:sp>
        <p:nvSpPr>
          <p:cNvPr id="13" name="Arrow: Circular 12">
            <a:extLst>
              <a:ext uri="{FF2B5EF4-FFF2-40B4-BE49-F238E27FC236}">
                <a16:creationId xmlns:a16="http://schemas.microsoft.com/office/drawing/2014/main" id="{FB8C2A28-CD38-4B7D-A1B1-6249FD7A7761}"/>
              </a:ext>
            </a:extLst>
          </p:cNvPr>
          <p:cNvSpPr/>
          <p:nvPr/>
        </p:nvSpPr>
        <p:spPr>
          <a:xfrm rot="165061">
            <a:off x="4904617" y="1692138"/>
            <a:ext cx="2835187" cy="1796261"/>
          </a:xfrm>
          <a:prstGeom prst="circularArrow">
            <a:avLst>
              <a:gd name="adj1" fmla="val 3591"/>
              <a:gd name="adj2" fmla="val 841940"/>
              <a:gd name="adj3" fmla="val 20737341"/>
              <a:gd name="adj4" fmla="val 10800000"/>
              <a:gd name="adj5" fmla="val 125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Arrow: Circular 13">
            <a:extLst>
              <a:ext uri="{FF2B5EF4-FFF2-40B4-BE49-F238E27FC236}">
                <a16:creationId xmlns:a16="http://schemas.microsoft.com/office/drawing/2014/main" id="{3AFDE2CB-904C-4C16-ABE8-63523F1D43D7}"/>
              </a:ext>
            </a:extLst>
          </p:cNvPr>
          <p:cNvSpPr/>
          <p:nvPr/>
        </p:nvSpPr>
        <p:spPr>
          <a:xfrm flipH="1" flipV="1">
            <a:off x="4863144" y="2663802"/>
            <a:ext cx="2835187" cy="1530396"/>
          </a:xfrm>
          <a:prstGeom prst="circularArrow">
            <a:avLst>
              <a:gd name="adj1" fmla="val 3591"/>
              <a:gd name="adj2" fmla="val 841940"/>
              <a:gd name="adj3" fmla="val 20737341"/>
              <a:gd name="adj4" fmla="val 10800000"/>
              <a:gd name="adj5" fmla="val 125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6F0F9D39-A85F-4C42-9FF7-46C6F8712CCE}"/>
              </a:ext>
            </a:extLst>
          </p:cNvPr>
          <p:cNvSpPr txBox="1"/>
          <p:nvPr/>
        </p:nvSpPr>
        <p:spPr>
          <a:xfrm>
            <a:off x="5577605" y="2590268"/>
            <a:ext cx="1406263" cy="615553"/>
          </a:xfrm>
          <a:prstGeom prst="rect">
            <a:avLst/>
          </a:prstGeom>
          <a:noFill/>
        </p:spPr>
        <p:txBody>
          <a:bodyPr wrap="square" lIns="0" tIns="0" rIns="0" bIns="0" rtlCol="0">
            <a:spAutoFit/>
          </a:bodyPr>
          <a:lstStyle/>
          <a:p>
            <a:pPr algn="ctr"/>
            <a:r>
              <a:rPr lang="en-US" sz="2000" i="1" dirty="0">
                <a:solidFill>
                  <a:schemeClr val="bg1">
                    <a:lumMod val="50000"/>
                  </a:schemeClr>
                </a:solidFill>
                <a:latin typeface="Source sans pro"/>
              </a:rPr>
              <a:t>“total sales by month”</a:t>
            </a:r>
          </a:p>
        </p:txBody>
      </p:sp>
      <p:sp>
        <p:nvSpPr>
          <p:cNvPr id="16" name="TextBox 15">
            <a:extLst>
              <a:ext uri="{FF2B5EF4-FFF2-40B4-BE49-F238E27FC236}">
                <a16:creationId xmlns:a16="http://schemas.microsoft.com/office/drawing/2014/main" id="{64341EC6-DD39-4026-9D6C-E8070357AC03}"/>
              </a:ext>
            </a:extLst>
          </p:cNvPr>
          <p:cNvSpPr txBox="1"/>
          <p:nvPr/>
        </p:nvSpPr>
        <p:spPr>
          <a:xfrm>
            <a:off x="3377041" y="1487577"/>
            <a:ext cx="5807389" cy="246221"/>
          </a:xfrm>
          <a:prstGeom prst="rect">
            <a:avLst/>
          </a:prstGeom>
          <a:noFill/>
        </p:spPr>
        <p:txBody>
          <a:bodyPr wrap="square" lIns="0" tIns="0" rIns="0" bIns="0" rtlCol="0">
            <a:spAutoFit/>
          </a:bodyPr>
          <a:lstStyle/>
          <a:p>
            <a:pPr algn="ctr"/>
            <a:r>
              <a:rPr lang="en-US" sz="1600" b="1" dirty="0">
                <a:solidFill>
                  <a:schemeClr val="bg1">
                    <a:lumMod val="50000"/>
                  </a:schemeClr>
                </a:solidFill>
                <a:latin typeface="Courier New" panose="02070309020205020404" pitchFamily="49" charset="0"/>
                <a:cs typeface="Courier New" panose="02070309020205020404" pitchFamily="49" charset="0"/>
              </a:rPr>
              <a:t>select</a:t>
            </a:r>
            <a:r>
              <a:rPr lang="en-US" sz="1600" dirty="0">
                <a:solidFill>
                  <a:schemeClr val="bg1">
                    <a:lumMod val="50000"/>
                  </a:schemeClr>
                </a:solidFill>
                <a:latin typeface="Courier New" panose="02070309020205020404" pitchFamily="49" charset="0"/>
                <a:cs typeface="Courier New" panose="02070309020205020404" pitchFamily="49" charset="0"/>
              </a:rPr>
              <a:t> sum(amount) </a:t>
            </a:r>
            <a:r>
              <a:rPr lang="en-US" sz="1600" b="1" dirty="0">
                <a:solidFill>
                  <a:schemeClr val="bg1">
                    <a:lumMod val="50000"/>
                  </a:schemeClr>
                </a:solidFill>
                <a:latin typeface="Courier New" panose="02070309020205020404" pitchFamily="49" charset="0"/>
                <a:cs typeface="Courier New" panose="02070309020205020404" pitchFamily="49" charset="0"/>
              </a:rPr>
              <a:t>from</a:t>
            </a:r>
            <a:r>
              <a:rPr lang="en-US" sz="1600" dirty="0">
                <a:solidFill>
                  <a:schemeClr val="bg1">
                    <a:lumMod val="50000"/>
                  </a:schemeClr>
                </a:solidFill>
                <a:latin typeface="Courier New" panose="02070309020205020404" pitchFamily="49" charset="0"/>
                <a:cs typeface="Courier New" panose="02070309020205020404" pitchFamily="49" charset="0"/>
              </a:rPr>
              <a:t> sales </a:t>
            </a:r>
            <a:r>
              <a:rPr lang="en-US" sz="1600" b="1" dirty="0">
                <a:solidFill>
                  <a:schemeClr val="bg1">
                    <a:lumMod val="50000"/>
                  </a:schemeClr>
                </a:solidFill>
                <a:latin typeface="Courier New" panose="02070309020205020404" pitchFamily="49" charset="0"/>
                <a:cs typeface="Courier New" panose="02070309020205020404" pitchFamily="49" charset="0"/>
              </a:rPr>
              <a:t>group by </a:t>
            </a:r>
            <a:r>
              <a:rPr lang="en-US" sz="1600" dirty="0">
                <a:solidFill>
                  <a:schemeClr val="bg1">
                    <a:lumMod val="50000"/>
                  </a:schemeClr>
                </a:solidFill>
                <a:latin typeface="Courier New" panose="02070309020205020404" pitchFamily="49" charset="0"/>
                <a:cs typeface="Courier New" panose="02070309020205020404" pitchFamily="49" charset="0"/>
              </a:rPr>
              <a:t>month</a:t>
            </a:r>
          </a:p>
        </p:txBody>
      </p:sp>
      <p:sp>
        <p:nvSpPr>
          <p:cNvPr id="17" name="TextBox 16">
            <a:extLst>
              <a:ext uri="{FF2B5EF4-FFF2-40B4-BE49-F238E27FC236}">
                <a16:creationId xmlns:a16="http://schemas.microsoft.com/office/drawing/2014/main" id="{D8C4F8CE-4361-4115-B4FE-8A819B6661EE}"/>
              </a:ext>
            </a:extLst>
          </p:cNvPr>
          <p:cNvSpPr txBox="1"/>
          <p:nvPr/>
        </p:nvSpPr>
        <p:spPr>
          <a:xfrm>
            <a:off x="4863144" y="4267732"/>
            <a:ext cx="2987830" cy="492443"/>
          </a:xfrm>
          <a:prstGeom prst="rect">
            <a:avLst/>
          </a:prstGeom>
          <a:noFill/>
        </p:spPr>
        <p:txBody>
          <a:bodyPr wrap="square" lIns="0" tIns="0" rIns="0" bIns="0" rtlCol="0">
            <a:spAutoFit/>
          </a:bodyPr>
          <a:lstStyle/>
          <a:p>
            <a:pPr algn="ctr"/>
            <a:r>
              <a:rPr lang="en-US" sz="1600" dirty="0">
                <a:solidFill>
                  <a:schemeClr val="bg1">
                    <a:lumMod val="50000"/>
                  </a:schemeClr>
                </a:solidFill>
                <a:cs typeface="Courier New" panose="02070309020205020404" pitchFamily="49" charset="0"/>
              </a:rPr>
              <a:t>Returns a </a:t>
            </a:r>
            <a:r>
              <a:rPr lang="en-US" sz="1600" b="1" dirty="0" err="1">
                <a:solidFill>
                  <a:schemeClr val="bg1">
                    <a:lumMod val="50000"/>
                  </a:schemeClr>
                </a:solidFill>
                <a:cs typeface="Courier New" panose="02070309020205020404" pitchFamily="49" charset="0"/>
              </a:rPr>
              <a:t>data.frame</a:t>
            </a:r>
            <a:r>
              <a:rPr lang="en-US" sz="1600" dirty="0">
                <a:solidFill>
                  <a:schemeClr val="bg1">
                    <a:lumMod val="50000"/>
                  </a:schemeClr>
                </a:solidFill>
                <a:cs typeface="Courier New" panose="02070309020205020404" pitchFamily="49" charset="0"/>
              </a:rPr>
              <a:t> with </a:t>
            </a:r>
            <a:r>
              <a:rPr lang="en-US" sz="1600" b="1" dirty="0">
                <a:solidFill>
                  <a:schemeClr val="bg1">
                    <a:lumMod val="50000"/>
                  </a:schemeClr>
                </a:solidFill>
                <a:cs typeface="Courier New" panose="02070309020205020404" pitchFamily="49" charset="0"/>
              </a:rPr>
              <a:t>12 records</a:t>
            </a:r>
          </a:p>
        </p:txBody>
      </p:sp>
      <p:sp>
        <p:nvSpPr>
          <p:cNvPr id="2" name="Footer Placeholder 4">
            <a:extLst>
              <a:ext uri="{FF2B5EF4-FFF2-40B4-BE49-F238E27FC236}">
                <a16:creationId xmlns:a16="http://schemas.microsoft.com/office/drawing/2014/main" id="{422D56B9-F4E2-4E5E-A384-6C687CE6DF0E}"/>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hlinkClick r:id="rId5">
                  <a:extLst>
                    <a:ext uri="{A12FA001-AC4F-418D-AE19-62706E023703}">
                      <ahyp:hlinkClr xmlns:ahyp="http://schemas.microsoft.com/office/drawing/2018/hyperlinkcolor" val="tx"/>
                    </a:ext>
                  </a:extLst>
                </a:hlinkClick>
              </a:rPr>
              <a:t>https://rstudio.com/resources/webinars/best-practices-for-working-with-databases/</a:t>
            </a:r>
            <a:endParaRPr lang="en-US" sz="1600" dirty="0">
              <a:solidFill>
                <a:schemeClr val="bg2">
                  <a:lumMod val="75000"/>
                </a:schemeClr>
              </a:solidFill>
            </a:endParaRPr>
          </a:p>
        </p:txBody>
      </p:sp>
    </p:spTree>
    <p:extLst>
      <p:ext uri="{BB962C8B-B14F-4D97-AF65-F5344CB8AC3E}">
        <p14:creationId xmlns:p14="http://schemas.microsoft.com/office/powerpoint/2010/main" val="109712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6404B6-4C4A-4D18-8A49-A3DB54005922}"/>
              </a:ext>
            </a:extLst>
          </p:cNvPr>
          <p:cNvGrpSpPr/>
          <p:nvPr/>
        </p:nvGrpSpPr>
        <p:grpSpPr>
          <a:xfrm>
            <a:off x="3044826" y="1494822"/>
            <a:ext cx="2987829" cy="3027139"/>
            <a:chOff x="87351" y="3071709"/>
            <a:chExt cx="3805229" cy="3805229"/>
          </a:xfrm>
        </p:grpSpPr>
        <p:pic>
          <p:nvPicPr>
            <p:cNvPr id="7" name="Graphic 6" descr="Laptop">
              <a:extLst>
                <a:ext uri="{FF2B5EF4-FFF2-40B4-BE49-F238E27FC236}">
                  <a16:creationId xmlns:a16="http://schemas.microsoft.com/office/drawing/2014/main" id="{3B163EC1-2F97-4116-AF99-AF8FCCDE5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1" y="3071709"/>
              <a:ext cx="3805229" cy="3805229"/>
            </a:xfrm>
            <a:prstGeom prst="rect">
              <a:avLst/>
            </a:prstGeom>
          </p:spPr>
        </p:pic>
        <p:pic>
          <p:nvPicPr>
            <p:cNvPr id="8" name="Picture 7">
              <a:extLst>
                <a:ext uri="{FF2B5EF4-FFF2-40B4-BE49-F238E27FC236}">
                  <a16:creationId xmlns:a16="http://schemas.microsoft.com/office/drawing/2014/main" id="{48700BF7-2DA1-4DAB-A32C-769302367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393" y="4233983"/>
              <a:ext cx="1498343" cy="1110170"/>
            </a:xfrm>
            <a:prstGeom prst="rect">
              <a:avLst/>
            </a:prstGeom>
          </p:spPr>
        </p:pic>
      </p:grpSp>
      <p:sp>
        <p:nvSpPr>
          <p:cNvPr id="9" name="Flowchart: Magnetic Disk 8">
            <a:extLst>
              <a:ext uri="{FF2B5EF4-FFF2-40B4-BE49-F238E27FC236}">
                <a16:creationId xmlns:a16="http://schemas.microsoft.com/office/drawing/2014/main" id="{5FBF1F0E-89B7-46AA-933C-8CD15B671E75}"/>
              </a:ext>
            </a:extLst>
          </p:cNvPr>
          <p:cNvSpPr/>
          <p:nvPr/>
        </p:nvSpPr>
        <p:spPr>
          <a:xfrm>
            <a:off x="7032552" y="2155357"/>
            <a:ext cx="1497448" cy="1706067"/>
          </a:xfrm>
          <a:prstGeom prst="flowChartMagneticDisk">
            <a:avLst/>
          </a:prstGeom>
          <a:solidFill>
            <a:schemeClr val="accent1">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1B2B6D-0C46-42A3-A473-AF42D860E971}"/>
              </a:ext>
            </a:extLst>
          </p:cNvPr>
          <p:cNvSpPr/>
          <p:nvPr/>
        </p:nvSpPr>
        <p:spPr>
          <a:xfrm>
            <a:off x="0" y="280056"/>
            <a:ext cx="12192000" cy="646331"/>
          </a:xfrm>
          <a:prstGeom prst="rect">
            <a:avLst/>
          </a:prstGeom>
        </p:spPr>
        <p:txBody>
          <a:bodyPr wrap="square">
            <a:spAutoFit/>
          </a:bodyPr>
          <a:lstStyle/>
          <a:p>
            <a:pPr algn="ctr"/>
            <a:r>
              <a:rPr lang="en-US" sz="3600" dirty="0">
                <a:solidFill>
                  <a:srgbClr val="71A9D5"/>
                </a:solidFill>
                <a:latin typeface="Source sans pro"/>
              </a:rPr>
              <a:t>Ideally, analyze in-place</a:t>
            </a:r>
            <a:endParaRPr lang="en-US" sz="3600" dirty="0"/>
          </a:p>
        </p:txBody>
      </p:sp>
      <p:sp>
        <p:nvSpPr>
          <p:cNvPr id="13" name="Arrow: Circular 12">
            <a:extLst>
              <a:ext uri="{FF2B5EF4-FFF2-40B4-BE49-F238E27FC236}">
                <a16:creationId xmlns:a16="http://schemas.microsoft.com/office/drawing/2014/main" id="{FB8C2A28-CD38-4B7D-A1B1-6249FD7A7761}"/>
              </a:ext>
            </a:extLst>
          </p:cNvPr>
          <p:cNvSpPr/>
          <p:nvPr/>
        </p:nvSpPr>
        <p:spPr>
          <a:xfrm rot="165061">
            <a:off x="4904617" y="1692138"/>
            <a:ext cx="2835187" cy="1796261"/>
          </a:xfrm>
          <a:prstGeom prst="circularArrow">
            <a:avLst>
              <a:gd name="adj1" fmla="val 3591"/>
              <a:gd name="adj2" fmla="val 841940"/>
              <a:gd name="adj3" fmla="val 20737341"/>
              <a:gd name="adj4" fmla="val 10800000"/>
              <a:gd name="adj5" fmla="val 125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Arrow: Circular 13">
            <a:extLst>
              <a:ext uri="{FF2B5EF4-FFF2-40B4-BE49-F238E27FC236}">
                <a16:creationId xmlns:a16="http://schemas.microsoft.com/office/drawing/2014/main" id="{3AFDE2CB-904C-4C16-ABE8-63523F1D43D7}"/>
              </a:ext>
            </a:extLst>
          </p:cNvPr>
          <p:cNvSpPr/>
          <p:nvPr/>
        </p:nvSpPr>
        <p:spPr>
          <a:xfrm flipH="1" flipV="1">
            <a:off x="4863144" y="2663802"/>
            <a:ext cx="2835187" cy="1530396"/>
          </a:xfrm>
          <a:prstGeom prst="circularArrow">
            <a:avLst>
              <a:gd name="adj1" fmla="val 3591"/>
              <a:gd name="adj2" fmla="val 841940"/>
              <a:gd name="adj3" fmla="val 20737341"/>
              <a:gd name="adj4" fmla="val 10800000"/>
              <a:gd name="adj5" fmla="val 125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6F0F9D39-A85F-4C42-9FF7-46C6F8712CCE}"/>
              </a:ext>
            </a:extLst>
          </p:cNvPr>
          <p:cNvSpPr txBox="1"/>
          <p:nvPr/>
        </p:nvSpPr>
        <p:spPr>
          <a:xfrm>
            <a:off x="5619078" y="2331542"/>
            <a:ext cx="1406263" cy="1231106"/>
          </a:xfrm>
          <a:prstGeom prst="rect">
            <a:avLst/>
          </a:prstGeom>
          <a:noFill/>
        </p:spPr>
        <p:txBody>
          <a:bodyPr wrap="square" lIns="0" tIns="0" rIns="0" bIns="0" rtlCol="0">
            <a:spAutoFit/>
          </a:bodyPr>
          <a:lstStyle/>
          <a:p>
            <a:pPr algn="ctr"/>
            <a:r>
              <a:rPr lang="en-US" sz="2000" i="1" dirty="0">
                <a:solidFill>
                  <a:schemeClr val="bg1">
                    <a:lumMod val="50000"/>
                  </a:schemeClr>
                </a:solidFill>
                <a:latin typeface="Source sans pro"/>
              </a:rPr>
              <a:t>“Number of sales over $1K by month”</a:t>
            </a:r>
          </a:p>
        </p:txBody>
      </p:sp>
      <p:sp>
        <p:nvSpPr>
          <p:cNvPr id="16" name="TextBox 15">
            <a:extLst>
              <a:ext uri="{FF2B5EF4-FFF2-40B4-BE49-F238E27FC236}">
                <a16:creationId xmlns:a16="http://schemas.microsoft.com/office/drawing/2014/main" id="{64341EC6-DD39-4026-9D6C-E8070357AC03}"/>
              </a:ext>
            </a:extLst>
          </p:cNvPr>
          <p:cNvSpPr txBox="1"/>
          <p:nvPr/>
        </p:nvSpPr>
        <p:spPr>
          <a:xfrm>
            <a:off x="2193427" y="1474467"/>
            <a:ext cx="7678455" cy="246221"/>
          </a:xfrm>
          <a:prstGeom prst="rect">
            <a:avLst/>
          </a:prstGeom>
          <a:noFill/>
        </p:spPr>
        <p:txBody>
          <a:bodyPr wrap="square" lIns="0" tIns="0" rIns="0" bIns="0" rtlCol="0">
            <a:spAutoFit/>
          </a:bodyPr>
          <a:lstStyle/>
          <a:p>
            <a:pPr algn="ctr"/>
            <a:r>
              <a:rPr lang="en-US" sz="1600" b="1" dirty="0">
                <a:solidFill>
                  <a:schemeClr val="bg1">
                    <a:lumMod val="50000"/>
                  </a:schemeClr>
                </a:solidFill>
                <a:latin typeface="Courier New" panose="02070309020205020404" pitchFamily="49" charset="0"/>
                <a:cs typeface="Courier New" panose="02070309020205020404" pitchFamily="49" charset="0"/>
              </a:rPr>
              <a:t>select</a:t>
            </a:r>
            <a:r>
              <a:rPr lang="en-US" sz="1600" dirty="0">
                <a:solidFill>
                  <a:schemeClr val="bg1">
                    <a:lumMod val="50000"/>
                  </a:schemeClr>
                </a:solidFill>
                <a:latin typeface="Courier New" panose="02070309020205020404" pitchFamily="49" charset="0"/>
                <a:cs typeface="Courier New" panose="02070309020205020404" pitchFamily="49" charset="0"/>
              </a:rPr>
              <a:t> count() </a:t>
            </a:r>
            <a:r>
              <a:rPr lang="en-US" sz="1600" b="1" dirty="0">
                <a:solidFill>
                  <a:schemeClr val="bg1">
                    <a:lumMod val="50000"/>
                  </a:schemeClr>
                </a:solidFill>
                <a:latin typeface="Courier New" panose="02070309020205020404" pitchFamily="49" charset="0"/>
                <a:cs typeface="Courier New" panose="02070309020205020404" pitchFamily="49" charset="0"/>
              </a:rPr>
              <a:t>from</a:t>
            </a:r>
            <a:r>
              <a:rPr lang="en-US" sz="1600" dirty="0">
                <a:solidFill>
                  <a:schemeClr val="bg1">
                    <a:lumMod val="50000"/>
                  </a:schemeClr>
                </a:solidFill>
                <a:latin typeface="Courier New" panose="02070309020205020404" pitchFamily="49" charset="0"/>
                <a:cs typeface="Courier New" panose="02070309020205020404" pitchFamily="49" charset="0"/>
              </a:rPr>
              <a:t> sales where amount &gt; 1000 </a:t>
            </a:r>
            <a:r>
              <a:rPr lang="en-US" sz="1600" b="1" dirty="0">
                <a:solidFill>
                  <a:schemeClr val="bg1">
                    <a:lumMod val="50000"/>
                  </a:schemeClr>
                </a:solidFill>
                <a:latin typeface="Courier New" panose="02070309020205020404" pitchFamily="49" charset="0"/>
                <a:cs typeface="Courier New" panose="02070309020205020404" pitchFamily="49" charset="0"/>
              </a:rPr>
              <a:t>group by </a:t>
            </a:r>
            <a:r>
              <a:rPr lang="en-US" sz="1600" dirty="0">
                <a:solidFill>
                  <a:schemeClr val="bg1">
                    <a:lumMod val="50000"/>
                  </a:schemeClr>
                </a:solidFill>
                <a:latin typeface="Courier New" panose="02070309020205020404" pitchFamily="49" charset="0"/>
                <a:cs typeface="Courier New" panose="02070309020205020404" pitchFamily="49" charset="0"/>
              </a:rPr>
              <a:t>month</a:t>
            </a:r>
          </a:p>
        </p:txBody>
      </p:sp>
      <p:sp>
        <p:nvSpPr>
          <p:cNvPr id="17" name="TextBox 16">
            <a:extLst>
              <a:ext uri="{FF2B5EF4-FFF2-40B4-BE49-F238E27FC236}">
                <a16:creationId xmlns:a16="http://schemas.microsoft.com/office/drawing/2014/main" id="{D8C4F8CE-4361-4115-B4FE-8A819B6661EE}"/>
              </a:ext>
            </a:extLst>
          </p:cNvPr>
          <p:cNvSpPr txBox="1"/>
          <p:nvPr/>
        </p:nvSpPr>
        <p:spPr>
          <a:xfrm>
            <a:off x="4863144" y="4267732"/>
            <a:ext cx="2987830" cy="246221"/>
          </a:xfrm>
          <a:prstGeom prst="rect">
            <a:avLst/>
          </a:prstGeom>
          <a:noFill/>
        </p:spPr>
        <p:txBody>
          <a:bodyPr wrap="square" lIns="0" tIns="0" rIns="0" bIns="0" rtlCol="0">
            <a:spAutoFit/>
          </a:bodyPr>
          <a:lstStyle/>
          <a:p>
            <a:pPr algn="ctr"/>
            <a:r>
              <a:rPr lang="en-US" sz="1600" dirty="0">
                <a:solidFill>
                  <a:schemeClr val="bg1">
                    <a:lumMod val="50000"/>
                  </a:schemeClr>
                </a:solidFill>
                <a:cs typeface="Courier New" panose="02070309020205020404" pitchFamily="49" charset="0"/>
              </a:rPr>
              <a:t>Returns a </a:t>
            </a:r>
            <a:r>
              <a:rPr lang="en-US" sz="1600" b="1" dirty="0" err="1">
                <a:solidFill>
                  <a:schemeClr val="bg1">
                    <a:lumMod val="50000"/>
                  </a:schemeClr>
                </a:solidFill>
                <a:cs typeface="Courier New" panose="02070309020205020404" pitchFamily="49" charset="0"/>
              </a:rPr>
              <a:t>data.frame</a:t>
            </a:r>
            <a:r>
              <a:rPr lang="en-US" sz="1600" dirty="0">
                <a:solidFill>
                  <a:schemeClr val="bg1">
                    <a:lumMod val="50000"/>
                  </a:schemeClr>
                </a:solidFill>
                <a:cs typeface="Courier New" panose="02070309020205020404" pitchFamily="49" charset="0"/>
              </a:rPr>
              <a:t> with </a:t>
            </a:r>
            <a:r>
              <a:rPr lang="en-US" sz="1600" b="1" dirty="0">
                <a:solidFill>
                  <a:schemeClr val="bg1">
                    <a:lumMod val="50000"/>
                  </a:schemeClr>
                </a:solidFill>
                <a:cs typeface="Courier New" panose="02070309020205020404" pitchFamily="49" charset="0"/>
              </a:rPr>
              <a:t>12 records</a:t>
            </a:r>
          </a:p>
        </p:txBody>
      </p:sp>
      <p:sp>
        <p:nvSpPr>
          <p:cNvPr id="2" name="Footer Placeholder 4">
            <a:extLst>
              <a:ext uri="{FF2B5EF4-FFF2-40B4-BE49-F238E27FC236}">
                <a16:creationId xmlns:a16="http://schemas.microsoft.com/office/drawing/2014/main" id="{01636303-6A38-475F-9A41-2A99FF78E2E7}"/>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hlinkClick r:id="rId5">
                  <a:extLst>
                    <a:ext uri="{A12FA001-AC4F-418D-AE19-62706E023703}">
                      <ahyp:hlinkClr xmlns:ahyp="http://schemas.microsoft.com/office/drawing/2018/hyperlinkcolor" val="tx"/>
                    </a:ext>
                  </a:extLst>
                </a:hlinkClick>
              </a:rPr>
              <a:t>https://rstudio.com/resources/webinars/best-practices-for-working-with-databases/</a:t>
            </a:r>
            <a:endParaRPr lang="en-US" sz="1600" dirty="0">
              <a:solidFill>
                <a:schemeClr val="bg2">
                  <a:lumMod val="75000"/>
                </a:schemeClr>
              </a:solidFill>
            </a:endParaRPr>
          </a:p>
        </p:txBody>
      </p:sp>
    </p:spTree>
    <p:extLst>
      <p:ext uri="{BB962C8B-B14F-4D97-AF65-F5344CB8AC3E}">
        <p14:creationId xmlns:p14="http://schemas.microsoft.com/office/powerpoint/2010/main" val="101892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6404B6-4C4A-4D18-8A49-A3DB54005922}"/>
              </a:ext>
            </a:extLst>
          </p:cNvPr>
          <p:cNvGrpSpPr/>
          <p:nvPr/>
        </p:nvGrpSpPr>
        <p:grpSpPr>
          <a:xfrm>
            <a:off x="3044826" y="1494822"/>
            <a:ext cx="2987829" cy="3027139"/>
            <a:chOff x="87351" y="3071709"/>
            <a:chExt cx="3805229" cy="3805229"/>
          </a:xfrm>
        </p:grpSpPr>
        <p:pic>
          <p:nvPicPr>
            <p:cNvPr id="7" name="Graphic 6" descr="Laptop">
              <a:extLst>
                <a:ext uri="{FF2B5EF4-FFF2-40B4-BE49-F238E27FC236}">
                  <a16:creationId xmlns:a16="http://schemas.microsoft.com/office/drawing/2014/main" id="{3B163EC1-2F97-4116-AF99-AF8FCCDE5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1" y="3071709"/>
              <a:ext cx="3805229" cy="3805229"/>
            </a:xfrm>
            <a:prstGeom prst="rect">
              <a:avLst/>
            </a:prstGeom>
          </p:spPr>
        </p:pic>
        <p:pic>
          <p:nvPicPr>
            <p:cNvPr id="8" name="Picture 7">
              <a:extLst>
                <a:ext uri="{FF2B5EF4-FFF2-40B4-BE49-F238E27FC236}">
                  <a16:creationId xmlns:a16="http://schemas.microsoft.com/office/drawing/2014/main" id="{48700BF7-2DA1-4DAB-A32C-769302367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393" y="4233983"/>
              <a:ext cx="1498343" cy="1110170"/>
            </a:xfrm>
            <a:prstGeom prst="rect">
              <a:avLst/>
            </a:prstGeom>
          </p:spPr>
        </p:pic>
      </p:grpSp>
      <p:sp>
        <p:nvSpPr>
          <p:cNvPr id="9" name="Flowchart: Magnetic Disk 8">
            <a:extLst>
              <a:ext uri="{FF2B5EF4-FFF2-40B4-BE49-F238E27FC236}">
                <a16:creationId xmlns:a16="http://schemas.microsoft.com/office/drawing/2014/main" id="{5FBF1F0E-89B7-46AA-933C-8CD15B671E75}"/>
              </a:ext>
            </a:extLst>
          </p:cNvPr>
          <p:cNvSpPr/>
          <p:nvPr/>
        </p:nvSpPr>
        <p:spPr>
          <a:xfrm>
            <a:off x="7032552" y="2155357"/>
            <a:ext cx="1497448" cy="1706067"/>
          </a:xfrm>
          <a:prstGeom prst="flowChartMagneticDisk">
            <a:avLst/>
          </a:prstGeom>
          <a:solidFill>
            <a:schemeClr val="accent1">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1B2B6D-0C46-42A3-A473-AF42D860E971}"/>
              </a:ext>
            </a:extLst>
          </p:cNvPr>
          <p:cNvSpPr/>
          <p:nvPr/>
        </p:nvSpPr>
        <p:spPr>
          <a:xfrm>
            <a:off x="0" y="280056"/>
            <a:ext cx="12192000" cy="646331"/>
          </a:xfrm>
          <a:prstGeom prst="rect">
            <a:avLst/>
          </a:prstGeom>
        </p:spPr>
        <p:txBody>
          <a:bodyPr wrap="square">
            <a:spAutoFit/>
          </a:bodyPr>
          <a:lstStyle/>
          <a:p>
            <a:pPr algn="ctr"/>
            <a:r>
              <a:rPr lang="en-US" sz="3600" dirty="0">
                <a:solidFill>
                  <a:srgbClr val="71A9D5"/>
                </a:solidFill>
                <a:latin typeface="Source sans pro"/>
              </a:rPr>
              <a:t>Ideally, analyze in-place</a:t>
            </a:r>
            <a:endParaRPr lang="en-US" sz="3600" dirty="0"/>
          </a:p>
        </p:txBody>
      </p:sp>
      <p:sp>
        <p:nvSpPr>
          <p:cNvPr id="13" name="Arrow: Circular 12">
            <a:extLst>
              <a:ext uri="{FF2B5EF4-FFF2-40B4-BE49-F238E27FC236}">
                <a16:creationId xmlns:a16="http://schemas.microsoft.com/office/drawing/2014/main" id="{FB8C2A28-CD38-4B7D-A1B1-6249FD7A7761}"/>
              </a:ext>
            </a:extLst>
          </p:cNvPr>
          <p:cNvSpPr/>
          <p:nvPr/>
        </p:nvSpPr>
        <p:spPr>
          <a:xfrm rot="165061">
            <a:off x="4904617" y="1692138"/>
            <a:ext cx="2835187" cy="1796261"/>
          </a:xfrm>
          <a:prstGeom prst="circularArrow">
            <a:avLst>
              <a:gd name="adj1" fmla="val 3591"/>
              <a:gd name="adj2" fmla="val 841940"/>
              <a:gd name="adj3" fmla="val 20737341"/>
              <a:gd name="adj4" fmla="val 10800000"/>
              <a:gd name="adj5" fmla="val 125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Arrow: Circular 13">
            <a:extLst>
              <a:ext uri="{FF2B5EF4-FFF2-40B4-BE49-F238E27FC236}">
                <a16:creationId xmlns:a16="http://schemas.microsoft.com/office/drawing/2014/main" id="{3AFDE2CB-904C-4C16-ABE8-63523F1D43D7}"/>
              </a:ext>
            </a:extLst>
          </p:cNvPr>
          <p:cNvSpPr/>
          <p:nvPr/>
        </p:nvSpPr>
        <p:spPr>
          <a:xfrm flipH="1" flipV="1">
            <a:off x="4863144" y="2663802"/>
            <a:ext cx="2835187" cy="1530396"/>
          </a:xfrm>
          <a:prstGeom prst="circularArrow">
            <a:avLst>
              <a:gd name="adj1" fmla="val 3591"/>
              <a:gd name="adj2" fmla="val 841940"/>
              <a:gd name="adj3" fmla="val 20737341"/>
              <a:gd name="adj4" fmla="val 10800000"/>
              <a:gd name="adj5" fmla="val 125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6F0F9D39-A85F-4C42-9FF7-46C6F8712CCE}"/>
              </a:ext>
            </a:extLst>
          </p:cNvPr>
          <p:cNvSpPr txBox="1"/>
          <p:nvPr/>
        </p:nvSpPr>
        <p:spPr>
          <a:xfrm>
            <a:off x="5619078" y="2331542"/>
            <a:ext cx="1406263" cy="1231106"/>
          </a:xfrm>
          <a:prstGeom prst="rect">
            <a:avLst/>
          </a:prstGeom>
          <a:noFill/>
        </p:spPr>
        <p:txBody>
          <a:bodyPr wrap="square" lIns="0" tIns="0" rIns="0" bIns="0" rtlCol="0">
            <a:spAutoFit/>
          </a:bodyPr>
          <a:lstStyle/>
          <a:p>
            <a:pPr algn="ctr"/>
            <a:r>
              <a:rPr lang="en-US" sz="2000" i="1" dirty="0">
                <a:solidFill>
                  <a:schemeClr val="bg1">
                    <a:lumMod val="50000"/>
                  </a:schemeClr>
                </a:solidFill>
                <a:latin typeface="Source sans pro"/>
              </a:rPr>
              <a:t>“Number of sales over $1K by month”</a:t>
            </a:r>
          </a:p>
        </p:txBody>
      </p:sp>
      <p:sp>
        <p:nvSpPr>
          <p:cNvPr id="16" name="TextBox 15">
            <a:extLst>
              <a:ext uri="{FF2B5EF4-FFF2-40B4-BE49-F238E27FC236}">
                <a16:creationId xmlns:a16="http://schemas.microsoft.com/office/drawing/2014/main" id="{64341EC6-DD39-4026-9D6C-E8070357AC03}"/>
              </a:ext>
            </a:extLst>
          </p:cNvPr>
          <p:cNvSpPr txBox="1"/>
          <p:nvPr/>
        </p:nvSpPr>
        <p:spPr>
          <a:xfrm>
            <a:off x="452012" y="2930702"/>
            <a:ext cx="2918133" cy="861774"/>
          </a:xfrm>
          <a:prstGeom prst="rect">
            <a:avLst/>
          </a:prstGeom>
          <a:noFill/>
        </p:spPr>
        <p:txBody>
          <a:bodyPr wrap="square" lIns="0" tIns="0" rIns="0" bIns="0" rtlCol="0">
            <a:spAutoFit/>
          </a:bodyPr>
          <a:lstStyle/>
          <a:p>
            <a:r>
              <a:rPr lang="en-US" sz="1400" dirty="0">
                <a:solidFill>
                  <a:schemeClr val="accent2">
                    <a:lumMod val="75000"/>
                  </a:schemeClr>
                </a:solidFill>
                <a:latin typeface="Courier New" panose="02070309020205020404" pitchFamily="49" charset="0"/>
                <a:cs typeface="Courier New" panose="02070309020205020404" pitchFamily="49" charset="0"/>
              </a:rPr>
              <a:t>sales %&gt;%</a:t>
            </a:r>
          </a:p>
          <a:p>
            <a:r>
              <a:rPr lang="en-US" sz="1400" dirty="0">
                <a:solidFill>
                  <a:schemeClr val="accent2">
                    <a:lumMod val="75000"/>
                  </a:schemeClr>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filter</a:t>
            </a:r>
            <a:r>
              <a:rPr lang="en-US" sz="1400" dirty="0">
                <a:solidFill>
                  <a:schemeClr val="accent2">
                    <a:lumMod val="75000"/>
                  </a:schemeClr>
                </a:solidFill>
                <a:latin typeface="Courier New" panose="02070309020205020404" pitchFamily="49" charset="0"/>
                <a:cs typeface="Courier New" panose="02070309020205020404" pitchFamily="49" charset="0"/>
              </a:rPr>
              <a:t>(amount &gt; 1000) %&gt;%</a:t>
            </a:r>
          </a:p>
          <a:p>
            <a:r>
              <a:rPr lang="en-US" sz="1400" dirty="0">
                <a:solidFill>
                  <a:schemeClr val="accent2">
                    <a:lumMod val="75000"/>
                  </a:schemeClr>
                </a:solidFill>
                <a:latin typeface="Courier New" panose="02070309020205020404" pitchFamily="49" charset="0"/>
                <a:cs typeface="Courier New" panose="02070309020205020404" pitchFamily="49" charset="0"/>
              </a:rPr>
              <a:t>  </a:t>
            </a:r>
            <a:r>
              <a:rPr lang="en-US" sz="1400" b="1" dirty="0" err="1">
                <a:solidFill>
                  <a:schemeClr val="accent2">
                    <a:lumMod val="75000"/>
                  </a:schemeClr>
                </a:solidFill>
                <a:latin typeface="Courier New" panose="02070309020205020404" pitchFamily="49" charset="0"/>
                <a:cs typeface="Courier New" panose="02070309020205020404" pitchFamily="49" charset="0"/>
              </a:rPr>
              <a:t>group</a:t>
            </a:r>
            <a:r>
              <a:rPr lang="en-US" sz="1400" dirty="0" err="1">
                <a:solidFill>
                  <a:schemeClr val="accent2">
                    <a:lumMod val="75000"/>
                  </a:schemeClr>
                </a:solidFill>
                <a:latin typeface="Courier New" panose="02070309020205020404" pitchFamily="49" charset="0"/>
                <a:cs typeface="Courier New" panose="02070309020205020404" pitchFamily="49" charset="0"/>
              </a:rPr>
              <a:t>_by</a:t>
            </a:r>
            <a:r>
              <a:rPr lang="en-US" sz="1400" dirty="0">
                <a:solidFill>
                  <a:schemeClr val="accent2">
                    <a:lumMod val="75000"/>
                  </a:schemeClr>
                </a:solidFill>
                <a:latin typeface="Courier New" panose="02070309020205020404" pitchFamily="49" charset="0"/>
                <a:cs typeface="Courier New" panose="02070309020205020404" pitchFamily="49" charset="0"/>
              </a:rPr>
              <a:t>(month) %&gt;%</a:t>
            </a:r>
          </a:p>
          <a:p>
            <a:r>
              <a:rPr lang="en-US" sz="1400" dirty="0">
                <a:solidFill>
                  <a:schemeClr val="accent2">
                    <a:lumMod val="75000"/>
                  </a:schemeClr>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tally</a:t>
            </a:r>
            <a:r>
              <a:rPr lang="en-US" sz="1400" dirty="0">
                <a:solidFill>
                  <a:schemeClr val="accent2">
                    <a:lumMod val="75000"/>
                  </a:schemeClr>
                </a:solidFill>
                <a:latin typeface="Courier New" panose="020703090202050204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D8C4F8CE-4361-4115-B4FE-8A819B6661EE}"/>
              </a:ext>
            </a:extLst>
          </p:cNvPr>
          <p:cNvSpPr txBox="1"/>
          <p:nvPr/>
        </p:nvSpPr>
        <p:spPr>
          <a:xfrm>
            <a:off x="4863144" y="4267732"/>
            <a:ext cx="2987830" cy="246221"/>
          </a:xfrm>
          <a:prstGeom prst="rect">
            <a:avLst/>
          </a:prstGeom>
          <a:noFill/>
        </p:spPr>
        <p:txBody>
          <a:bodyPr wrap="square" lIns="0" tIns="0" rIns="0" bIns="0" rtlCol="0">
            <a:spAutoFit/>
          </a:bodyPr>
          <a:lstStyle/>
          <a:p>
            <a:pPr algn="ctr"/>
            <a:r>
              <a:rPr lang="en-US" sz="1600" dirty="0">
                <a:solidFill>
                  <a:schemeClr val="bg1">
                    <a:lumMod val="50000"/>
                  </a:schemeClr>
                </a:solidFill>
                <a:cs typeface="Courier New" panose="02070309020205020404" pitchFamily="49" charset="0"/>
              </a:rPr>
              <a:t>Returns a </a:t>
            </a:r>
            <a:r>
              <a:rPr lang="en-US" sz="1600" b="1" dirty="0" err="1">
                <a:solidFill>
                  <a:schemeClr val="bg1">
                    <a:lumMod val="50000"/>
                  </a:schemeClr>
                </a:solidFill>
                <a:cs typeface="Courier New" panose="02070309020205020404" pitchFamily="49" charset="0"/>
              </a:rPr>
              <a:t>data.frame</a:t>
            </a:r>
            <a:r>
              <a:rPr lang="en-US" sz="1600" dirty="0">
                <a:solidFill>
                  <a:schemeClr val="bg1">
                    <a:lumMod val="50000"/>
                  </a:schemeClr>
                </a:solidFill>
                <a:cs typeface="Courier New" panose="02070309020205020404" pitchFamily="49" charset="0"/>
              </a:rPr>
              <a:t> with </a:t>
            </a:r>
            <a:r>
              <a:rPr lang="en-US" sz="1600" b="1" dirty="0">
                <a:solidFill>
                  <a:schemeClr val="bg1">
                    <a:lumMod val="50000"/>
                  </a:schemeClr>
                </a:solidFill>
                <a:cs typeface="Courier New" panose="02070309020205020404" pitchFamily="49" charset="0"/>
              </a:rPr>
              <a:t>12 records</a:t>
            </a:r>
          </a:p>
        </p:txBody>
      </p:sp>
      <p:sp>
        <p:nvSpPr>
          <p:cNvPr id="18" name="Rectangle 17">
            <a:extLst>
              <a:ext uri="{FF2B5EF4-FFF2-40B4-BE49-F238E27FC236}">
                <a16:creationId xmlns:a16="http://schemas.microsoft.com/office/drawing/2014/main" id="{F7846FED-93CE-4364-B774-3A9F5C1F7337}"/>
              </a:ext>
            </a:extLst>
          </p:cNvPr>
          <p:cNvSpPr/>
          <p:nvPr/>
        </p:nvSpPr>
        <p:spPr>
          <a:xfrm>
            <a:off x="0" y="811724"/>
            <a:ext cx="12192000" cy="646331"/>
          </a:xfrm>
          <a:prstGeom prst="rect">
            <a:avLst/>
          </a:prstGeom>
        </p:spPr>
        <p:txBody>
          <a:bodyPr wrap="square">
            <a:spAutoFit/>
          </a:bodyPr>
          <a:lstStyle/>
          <a:p>
            <a:pPr algn="ctr"/>
            <a:r>
              <a:rPr lang="en-US" sz="3600" dirty="0">
                <a:solidFill>
                  <a:srgbClr val="71A9D5"/>
                </a:solidFill>
                <a:latin typeface="Source sans pro"/>
              </a:rPr>
              <a:t>using R code, </a:t>
            </a:r>
            <a:r>
              <a:rPr lang="en-US" sz="3600" b="1" dirty="0" err="1">
                <a:solidFill>
                  <a:srgbClr val="71A9D5"/>
                </a:solidFill>
                <a:latin typeface="Source sans pro"/>
              </a:rPr>
              <a:t>dplyr</a:t>
            </a:r>
            <a:endParaRPr lang="en-US" sz="3600" b="1" dirty="0"/>
          </a:p>
        </p:txBody>
      </p:sp>
      <p:pic>
        <p:nvPicPr>
          <p:cNvPr id="19" name="Picture 18">
            <a:extLst>
              <a:ext uri="{FF2B5EF4-FFF2-40B4-BE49-F238E27FC236}">
                <a16:creationId xmlns:a16="http://schemas.microsoft.com/office/drawing/2014/main" id="{BD668B16-7FA2-4A8E-A02C-4BD7FC6ED5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2013" y="2072076"/>
            <a:ext cx="874950" cy="949860"/>
          </a:xfrm>
          <a:prstGeom prst="rect">
            <a:avLst/>
          </a:prstGeom>
        </p:spPr>
      </p:pic>
      <p:sp>
        <p:nvSpPr>
          <p:cNvPr id="20" name="TextBox 19">
            <a:extLst>
              <a:ext uri="{FF2B5EF4-FFF2-40B4-BE49-F238E27FC236}">
                <a16:creationId xmlns:a16="http://schemas.microsoft.com/office/drawing/2014/main" id="{824728EB-9E3A-4676-A877-86C5C23C41AE}"/>
              </a:ext>
            </a:extLst>
          </p:cNvPr>
          <p:cNvSpPr txBox="1"/>
          <p:nvPr/>
        </p:nvSpPr>
        <p:spPr>
          <a:xfrm>
            <a:off x="2193427" y="1474467"/>
            <a:ext cx="7678455" cy="246221"/>
          </a:xfrm>
          <a:prstGeom prst="rect">
            <a:avLst/>
          </a:prstGeom>
          <a:noFill/>
        </p:spPr>
        <p:txBody>
          <a:bodyPr wrap="square" lIns="0" tIns="0" rIns="0" bIns="0" rtlCol="0">
            <a:spAutoFit/>
          </a:bodyPr>
          <a:lstStyle/>
          <a:p>
            <a:pPr algn="ctr"/>
            <a:r>
              <a:rPr lang="en-US" sz="1600" b="1" dirty="0">
                <a:solidFill>
                  <a:schemeClr val="bg1">
                    <a:lumMod val="50000"/>
                  </a:schemeClr>
                </a:solidFill>
                <a:latin typeface="Courier New" panose="02070309020205020404" pitchFamily="49" charset="0"/>
                <a:cs typeface="Courier New" panose="02070309020205020404" pitchFamily="49" charset="0"/>
              </a:rPr>
              <a:t>select</a:t>
            </a:r>
            <a:r>
              <a:rPr lang="en-US" sz="1600" dirty="0">
                <a:solidFill>
                  <a:schemeClr val="bg1">
                    <a:lumMod val="50000"/>
                  </a:schemeClr>
                </a:solidFill>
                <a:latin typeface="Courier New" panose="02070309020205020404" pitchFamily="49" charset="0"/>
                <a:cs typeface="Courier New" panose="02070309020205020404" pitchFamily="49" charset="0"/>
              </a:rPr>
              <a:t> count() </a:t>
            </a:r>
            <a:r>
              <a:rPr lang="en-US" sz="1600" b="1" dirty="0">
                <a:solidFill>
                  <a:schemeClr val="bg1">
                    <a:lumMod val="50000"/>
                  </a:schemeClr>
                </a:solidFill>
                <a:latin typeface="Courier New" panose="02070309020205020404" pitchFamily="49" charset="0"/>
                <a:cs typeface="Courier New" panose="02070309020205020404" pitchFamily="49" charset="0"/>
              </a:rPr>
              <a:t>from</a:t>
            </a:r>
            <a:r>
              <a:rPr lang="en-US" sz="1600" dirty="0">
                <a:solidFill>
                  <a:schemeClr val="bg1">
                    <a:lumMod val="50000"/>
                  </a:schemeClr>
                </a:solidFill>
                <a:latin typeface="Courier New" panose="02070309020205020404" pitchFamily="49" charset="0"/>
                <a:cs typeface="Courier New" panose="02070309020205020404" pitchFamily="49" charset="0"/>
              </a:rPr>
              <a:t> sales where amount &gt; 1000 </a:t>
            </a:r>
            <a:r>
              <a:rPr lang="en-US" sz="1600" b="1" dirty="0">
                <a:solidFill>
                  <a:schemeClr val="bg1">
                    <a:lumMod val="50000"/>
                  </a:schemeClr>
                </a:solidFill>
                <a:latin typeface="Courier New" panose="02070309020205020404" pitchFamily="49" charset="0"/>
                <a:cs typeface="Courier New" panose="02070309020205020404" pitchFamily="49" charset="0"/>
              </a:rPr>
              <a:t>group by </a:t>
            </a:r>
            <a:r>
              <a:rPr lang="en-US" sz="1600" dirty="0">
                <a:solidFill>
                  <a:schemeClr val="bg1">
                    <a:lumMod val="50000"/>
                  </a:schemeClr>
                </a:solidFill>
                <a:latin typeface="Courier New" panose="02070309020205020404" pitchFamily="49" charset="0"/>
                <a:cs typeface="Courier New" panose="02070309020205020404" pitchFamily="49" charset="0"/>
              </a:rPr>
              <a:t>month</a:t>
            </a:r>
          </a:p>
        </p:txBody>
      </p:sp>
      <p:cxnSp>
        <p:nvCxnSpPr>
          <p:cNvPr id="3" name="Connector: Curved 2">
            <a:extLst>
              <a:ext uri="{FF2B5EF4-FFF2-40B4-BE49-F238E27FC236}">
                <a16:creationId xmlns:a16="http://schemas.microsoft.com/office/drawing/2014/main" id="{D91E65A0-5821-497F-A7C2-135C8C2A25CF}"/>
              </a:ext>
            </a:extLst>
          </p:cNvPr>
          <p:cNvCxnSpPr>
            <a:cxnSpLocks/>
            <a:stCxn id="19" idx="0"/>
          </p:cNvCxnSpPr>
          <p:nvPr/>
        </p:nvCxnSpPr>
        <p:spPr>
          <a:xfrm rot="5400000" flipH="1" flipV="1">
            <a:off x="1854795" y="1566293"/>
            <a:ext cx="430477" cy="58109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FAAEC474-C186-49F1-A450-BBBF93623B19}"/>
              </a:ext>
            </a:extLst>
          </p:cNvPr>
          <p:cNvSpPr txBox="1"/>
          <p:nvPr/>
        </p:nvSpPr>
        <p:spPr>
          <a:xfrm>
            <a:off x="1070770" y="1351356"/>
            <a:ext cx="1133484" cy="646331"/>
          </a:xfrm>
          <a:prstGeom prst="rect">
            <a:avLst/>
          </a:prstGeom>
          <a:noFill/>
        </p:spPr>
        <p:txBody>
          <a:bodyPr wrap="square" rtlCol="0">
            <a:spAutoFit/>
          </a:bodyPr>
          <a:lstStyle/>
          <a:p>
            <a:r>
              <a:rPr lang="en-US" sz="1200" b="1" dirty="0">
                <a:solidFill>
                  <a:schemeClr val="accent1">
                    <a:lumMod val="75000"/>
                  </a:schemeClr>
                </a:solidFill>
                <a:latin typeface="Bradley Hand ITC" panose="03070402050302030203" pitchFamily="66" charset="0"/>
              </a:rPr>
              <a:t>dplyr writes the SQL query</a:t>
            </a:r>
          </a:p>
        </p:txBody>
      </p:sp>
      <p:sp>
        <p:nvSpPr>
          <p:cNvPr id="2" name="Footer Placeholder 4">
            <a:extLst>
              <a:ext uri="{FF2B5EF4-FFF2-40B4-BE49-F238E27FC236}">
                <a16:creationId xmlns:a16="http://schemas.microsoft.com/office/drawing/2014/main" id="{519668C7-0264-43DD-90A1-090C72B56295}"/>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hlinkClick r:id="rId6">
                  <a:extLst>
                    <a:ext uri="{A12FA001-AC4F-418D-AE19-62706E023703}">
                      <ahyp:hlinkClr xmlns:ahyp="http://schemas.microsoft.com/office/drawing/2018/hyperlinkcolor" val="tx"/>
                    </a:ext>
                  </a:extLst>
                </a:hlinkClick>
              </a:rPr>
              <a:t>https://rstudio.com/resources/webinars/best-practices-for-working-with-databases/</a:t>
            </a:r>
            <a:endParaRPr lang="en-US" sz="1600" dirty="0">
              <a:solidFill>
                <a:schemeClr val="bg2">
                  <a:lumMod val="75000"/>
                </a:schemeClr>
              </a:solidFill>
            </a:endParaRPr>
          </a:p>
        </p:txBody>
      </p:sp>
    </p:spTree>
    <p:extLst>
      <p:ext uri="{BB962C8B-B14F-4D97-AF65-F5344CB8AC3E}">
        <p14:creationId xmlns:p14="http://schemas.microsoft.com/office/powerpoint/2010/main" val="170072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500"/>
                            </p:stCondLst>
                            <p:childTnLst>
                              <p:par>
                                <p:cTn id="30" presetID="1" presetClass="entr" presetSubtype="0" fill="hold" grpId="0" nodeType="afterEffect">
                                  <p:stCondLst>
                                    <p:cond delay="0"/>
                                  </p:stCondLst>
                                  <p:iterate type="lt">
                                    <p:tmAbs val="30"/>
                                  </p:iterate>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P spid="17" grpId="0"/>
      <p:bldP spid="18" grpId="0"/>
      <p:bldP spid="2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36404B6-4C4A-4D18-8A49-A3DB54005922}"/>
              </a:ext>
            </a:extLst>
          </p:cNvPr>
          <p:cNvGrpSpPr/>
          <p:nvPr/>
        </p:nvGrpSpPr>
        <p:grpSpPr>
          <a:xfrm>
            <a:off x="3044826" y="1494822"/>
            <a:ext cx="2987829" cy="3027139"/>
            <a:chOff x="87351" y="3071709"/>
            <a:chExt cx="3805229" cy="3805229"/>
          </a:xfrm>
        </p:grpSpPr>
        <p:pic>
          <p:nvPicPr>
            <p:cNvPr id="7" name="Graphic 6" descr="Laptop">
              <a:extLst>
                <a:ext uri="{FF2B5EF4-FFF2-40B4-BE49-F238E27FC236}">
                  <a16:creationId xmlns:a16="http://schemas.microsoft.com/office/drawing/2014/main" id="{3B163EC1-2F97-4116-AF99-AF8FCCDE5E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351" y="3071709"/>
              <a:ext cx="3805229" cy="3805229"/>
            </a:xfrm>
            <a:prstGeom prst="rect">
              <a:avLst/>
            </a:prstGeom>
          </p:spPr>
        </p:pic>
        <p:pic>
          <p:nvPicPr>
            <p:cNvPr id="8" name="Picture 7">
              <a:extLst>
                <a:ext uri="{FF2B5EF4-FFF2-40B4-BE49-F238E27FC236}">
                  <a16:creationId xmlns:a16="http://schemas.microsoft.com/office/drawing/2014/main" id="{48700BF7-2DA1-4DAB-A32C-769302367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393" y="4233983"/>
              <a:ext cx="1498343" cy="1110170"/>
            </a:xfrm>
            <a:prstGeom prst="rect">
              <a:avLst/>
            </a:prstGeom>
          </p:spPr>
        </p:pic>
      </p:grpSp>
      <p:sp>
        <p:nvSpPr>
          <p:cNvPr id="9" name="Flowchart: Magnetic Disk 8">
            <a:extLst>
              <a:ext uri="{FF2B5EF4-FFF2-40B4-BE49-F238E27FC236}">
                <a16:creationId xmlns:a16="http://schemas.microsoft.com/office/drawing/2014/main" id="{5FBF1F0E-89B7-46AA-933C-8CD15B671E75}"/>
              </a:ext>
            </a:extLst>
          </p:cNvPr>
          <p:cNvSpPr/>
          <p:nvPr/>
        </p:nvSpPr>
        <p:spPr>
          <a:xfrm>
            <a:off x="7032552" y="2155357"/>
            <a:ext cx="1497448" cy="1706067"/>
          </a:xfrm>
          <a:prstGeom prst="flowChartMagneticDisk">
            <a:avLst/>
          </a:prstGeom>
          <a:solidFill>
            <a:schemeClr val="accent1">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D1B2B6D-0C46-42A3-A473-AF42D860E971}"/>
              </a:ext>
            </a:extLst>
          </p:cNvPr>
          <p:cNvSpPr/>
          <p:nvPr/>
        </p:nvSpPr>
        <p:spPr>
          <a:xfrm>
            <a:off x="0" y="280056"/>
            <a:ext cx="12192000" cy="646331"/>
          </a:xfrm>
          <a:prstGeom prst="rect">
            <a:avLst/>
          </a:prstGeom>
        </p:spPr>
        <p:txBody>
          <a:bodyPr wrap="square">
            <a:spAutoFit/>
          </a:bodyPr>
          <a:lstStyle/>
          <a:p>
            <a:pPr algn="ctr"/>
            <a:r>
              <a:rPr lang="en-US" sz="3600" dirty="0">
                <a:solidFill>
                  <a:srgbClr val="71A9D5"/>
                </a:solidFill>
                <a:latin typeface="Source sans pro"/>
              </a:rPr>
              <a:t>Ideally, analyze in-place</a:t>
            </a:r>
            <a:endParaRPr lang="en-US" sz="3600" dirty="0"/>
          </a:p>
        </p:txBody>
      </p:sp>
      <p:sp>
        <p:nvSpPr>
          <p:cNvPr id="13" name="Arrow: Circular 12">
            <a:extLst>
              <a:ext uri="{FF2B5EF4-FFF2-40B4-BE49-F238E27FC236}">
                <a16:creationId xmlns:a16="http://schemas.microsoft.com/office/drawing/2014/main" id="{FB8C2A28-CD38-4B7D-A1B1-6249FD7A7761}"/>
              </a:ext>
            </a:extLst>
          </p:cNvPr>
          <p:cNvSpPr/>
          <p:nvPr/>
        </p:nvSpPr>
        <p:spPr>
          <a:xfrm rot="165061">
            <a:off x="4904617" y="1692138"/>
            <a:ext cx="2835187" cy="1796261"/>
          </a:xfrm>
          <a:prstGeom prst="circularArrow">
            <a:avLst>
              <a:gd name="adj1" fmla="val 3591"/>
              <a:gd name="adj2" fmla="val 841940"/>
              <a:gd name="adj3" fmla="val 20737341"/>
              <a:gd name="adj4" fmla="val 10800000"/>
              <a:gd name="adj5" fmla="val 125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Arrow: Circular 13">
            <a:extLst>
              <a:ext uri="{FF2B5EF4-FFF2-40B4-BE49-F238E27FC236}">
                <a16:creationId xmlns:a16="http://schemas.microsoft.com/office/drawing/2014/main" id="{3AFDE2CB-904C-4C16-ABE8-63523F1D43D7}"/>
              </a:ext>
            </a:extLst>
          </p:cNvPr>
          <p:cNvSpPr/>
          <p:nvPr/>
        </p:nvSpPr>
        <p:spPr>
          <a:xfrm flipH="1" flipV="1">
            <a:off x="4863144" y="2663802"/>
            <a:ext cx="2835187" cy="1530396"/>
          </a:xfrm>
          <a:prstGeom prst="circularArrow">
            <a:avLst>
              <a:gd name="adj1" fmla="val 3591"/>
              <a:gd name="adj2" fmla="val 841940"/>
              <a:gd name="adj3" fmla="val 20737341"/>
              <a:gd name="adj4" fmla="val 10800000"/>
              <a:gd name="adj5" fmla="val 125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F7846FED-93CE-4364-B774-3A9F5C1F7337}"/>
              </a:ext>
            </a:extLst>
          </p:cNvPr>
          <p:cNvSpPr/>
          <p:nvPr/>
        </p:nvSpPr>
        <p:spPr>
          <a:xfrm>
            <a:off x="0" y="811724"/>
            <a:ext cx="12192000" cy="646331"/>
          </a:xfrm>
          <a:prstGeom prst="rect">
            <a:avLst/>
          </a:prstGeom>
        </p:spPr>
        <p:txBody>
          <a:bodyPr wrap="square">
            <a:spAutoFit/>
          </a:bodyPr>
          <a:lstStyle/>
          <a:p>
            <a:pPr algn="ctr"/>
            <a:r>
              <a:rPr lang="en-US" sz="3600" dirty="0">
                <a:solidFill>
                  <a:srgbClr val="71A9D5"/>
                </a:solidFill>
                <a:latin typeface="Source sans pro"/>
              </a:rPr>
              <a:t>using </a:t>
            </a:r>
            <a:r>
              <a:rPr lang="en-US" sz="3600" b="1" dirty="0">
                <a:solidFill>
                  <a:srgbClr val="71A9D5"/>
                </a:solidFill>
                <a:latin typeface="Source sans pro"/>
              </a:rPr>
              <a:t>dplyr</a:t>
            </a:r>
            <a:endParaRPr lang="en-US" sz="3600" b="1" dirty="0"/>
          </a:p>
        </p:txBody>
      </p:sp>
      <p:sp>
        <p:nvSpPr>
          <p:cNvPr id="11" name="TextBox 10">
            <a:extLst>
              <a:ext uri="{FF2B5EF4-FFF2-40B4-BE49-F238E27FC236}">
                <a16:creationId xmlns:a16="http://schemas.microsoft.com/office/drawing/2014/main" id="{D9920C36-AD69-4768-AAA9-DC83E9133342}"/>
              </a:ext>
            </a:extLst>
          </p:cNvPr>
          <p:cNvSpPr txBox="1"/>
          <p:nvPr/>
        </p:nvSpPr>
        <p:spPr>
          <a:xfrm>
            <a:off x="452012" y="2930702"/>
            <a:ext cx="2918133" cy="861774"/>
          </a:xfrm>
          <a:prstGeom prst="rect">
            <a:avLst/>
          </a:prstGeom>
          <a:noFill/>
        </p:spPr>
        <p:txBody>
          <a:bodyPr wrap="square" lIns="0" tIns="0" rIns="0" bIns="0" rtlCol="0">
            <a:spAutoFit/>
          </a:bodyPr>
          <a:lstStyle/>
          <a:p>
            <a:r>
              <a:rPr lang="en-US" sz="1400" dirty="0">
                <a:solidFill>
                  <a:schemeClr val="accent2">
                    <a:lumMod val="75000"/>
                  </a:schemeClr>
                </a:solidFill>
                <a:latin typeface="Courier New" panose="02070309020205020404" pitchFamily="49" charset="0"/>
                <a:cs typeface="Courier New" panose="02070309020205020404" pitchFamily="49" charset="0"/>
              </a:rPr>
              <a:t>sales %&gt;%</a:t>
            </a:r>
          </a:p>
          <a:p>
            <a:r>
              <a:rPr lang="en-US" sz="1400" dirty="0">
                <a:solidFill>
                  <a:schemeClr val="accent2">
                    <a:lumMod val="75000"/>
                  </a:schemeClr>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filter</a:t>
            </a:r>
            <a:r>
              <a:rPr lang="en-US" sz="1400" dirty="0">
                <a:solidFill>
                  <a:schemeClr val="accent2">
                    <a:lumMod val="75000"/>
                  </a:schemeClr>
                </a:solidFill>
                <a:latin typeface="Courier New" panose="02070309020205020404" pitchFamily="49" charset="0"/>
                <a:cs typeface="Courier New" panose="02070309020205020404" pitchFamily="49" charset="0"/>
              </a:rPr>
              <a:t>(amount &gt; 1000) %&gt;%</a:t>
            </a:r>
          </a:p>
          <a:p>
            <a:r>
              <a:rPr lang="en-US" sz="1400" dirty="0">
                <a:solidFill>
                  <a:schemeClr val="accent2">
                    <a:lumMod val="75000"/>
                  </a:schemeClr>
                </a:solidFill>
                <a:latin typeface="Courier New" panose="02070309020205020404" pitchFamily="49" charset="0"/>
                <a:cs typeface="Courier New" panose="02070309020205020404" pitchFamily="49" charset="0"/>
              </a:rPr>
              <a:t>  </a:t>
            </a:r>
            <a:r>
              <a:rPr lang="en-US" sz="1400" b="1" dirty="0" err="1">
                <a:solidFill>
                  <a:schemeClr val="accent2">
                    <a:lumMod val="75000"/>
                  </a:schemeClr>
                </a:solidFill>
                <a:latin typeface="Courier New" panose="02070309020205020404" pitchFamily="49" charset="0"/>
                <a:cs typeface="Courier New" panose="02070309020205020404" pitchFamily="49" charset="0"/>
              </a:rPr>
              <a:t>group</a:t>
            </a:r>
            <a:r>
              <a:rPr lang="en-US" sz="1400" dirty="0" err="1">
                <a:solidFill>
                  <a:schemeClr val="accent2">
                    <a:lumMod val="75000"/>
                  </a:schemeClr>
                </a:solidFill>
                <a:latin typeface="Courier New" panose="02070309020205020404" pitchFamily="49" charset="0"/>
                <a:cs typeface="Courier New" panose="02070309020205020404" pitchFamily="49" charset="0"/>
              </a:rPr>
              <a:t>_by</a:t>
            </a:r>
            <a:r>
              <a:rPr lang="en-US" sz="1400" dirty="0">
                <a:solidFill>
                  <a:schemeClr val="accent2">
                    <a:lumMod val="75000"/>
                  </a:schemeClr>
                </a:solidFill>
                <a:latin typeface="Courier New" panose="02070309020205020404" pitchFamily="49" charset="0"/>
                <a:cs typeface="Courier New" panose="02070309020205020404" pitchFamily="49" charset="0"/>
              </a:rPr>
              <a:t>(month) %&gt;%</a:t>
            </a:r>
          </a:p>
          <a:p>
            <a:r>
              <a:rPr lang="en-US" sz="1400" dirty="0">
                <a:solidFill>
                  <a:schemeClr val="accent2">
                    <a:lumMod val="75000"/>
                  </a:schemeClr>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tally</a:t>
            </a:r>
            <a:r>
              <a:rPr lang="en-US" sz="1400" dirty="0">
                <a:solidFill>
                  <a:schemeClr val="accent2">
                    <a:lumMod val="75000"/>
                  </a:schemeClr>
                </a:solidFill>
                <a:latin typeface="Courier New" panose="02070309020205020404" pitchFamily="49" charset="0"/>
                <a:cs typeface="Courier New" panose="02070309020205020404" pitchFamily="49" charset="0"/>
              </a:rPr>
              <a:t>()</a:t>
            </a:r>
          </a:p>
        </p:txBody>
      </p:sp>
      <p:sp>
        <p:nvSpPr>
          <p:cNvPr id="17" name="TextBox 16">
            <a:extLst>
              <a:ext uri="{FF2B5EF4-FFF2-40B4-BE49-F238E27FC236}">
                <a16:creationId xmlns:a16="http://schemas.microsoft.com/office/drawing/2014/main" id="{B9FB51EF-CC77-45AA-9638-EF7D8117F1B3}"/>
              </a:ext>
            </a:extLst>
          </p:cNvPr>
          <p:cNvSpPr txBox="1"/>
          <p:nvPr/>
        </p:nvSpPr>
        <p:spPr>
          <a:xfrm>
            <a:off x="2157152" y="4348916"/>
            <a:ext cx="2168103" cy="1231106"/>
          </a:xfrm>
          <a:prstGeom prst="rect">
            <a:avLst/>
          </a:prstGeom>
          <a:noFill/>
        </p:spPr>
        <p:txBody>
          <a:bodyPr wrap="square" lIns="0" tIns="0" rIns="0" bIns="0" rtlCol="0">
            <a:spAutoFit/>
          </a:bodyPr>
          <a:lstStyle/>
          <a:p>
            <a:pPr algn="ctr"/>
            <a:r>
              <a:rPr lang="en-US" sz="3200" dirty="0">
                <a:solidFill>
                  <a:schemeClr val="bg1">
                    <a:lumMod val="50000"/>
                  </a:schemeClr>
                </a:solidFill>
                <a:cs typeface="Courier New" panose="02070309020205020404" pitchFamily="49" charset="0"/>
              </a:rPr>
              <a:t>Use piped code </a:t>
            </a:r>
            <a:r>
              <a:rPr lang="en-US" sz="1600" i="1" dirty="0">
                <a:solidFill>
                  <a:schemeClr val="bg1">
                    <a:lumMod val="50000"/>
                  </a:schemeClr>
                </a:solidFill>
                <a:cs typeface="Courier New" panose="02070309020205020404" pitchFamily="49" charset="0"/>
              </a:rPr>
              <a:t>(Modular &amp; easy to read)</a:t>
            </a:r>
            <a:endParaRPr lang="en-US" sz="3200" i="1" dirty="0">
              <a:solidFill>
                <a:schemeClr val="bg1">
                  <a:lumMod val="50000"/>
                </a:schemeClr>
              </a:solidFill>
              <a:cs typeface="Courier New" panose="02070309020205020404" pitchFamily="49" charset="0"/>
            </a:endParaRPr>
          </a:p>
        </p:txBody>
      </p:sp>
      <p:sp>
        <p:nvSpPr>
          <p:cNvPr id="19" name="TextBox 18">
            <a:extLst>
              <a:ext uri="{FF2B5EF4-FFF2-40B4-BE49-F238E27FC236}">
                <a16:creationId xmlns:a16="http://schemas.microsoft.com/office/drawing/2014/main" id="{6883FFC7-20E9-4A38-8F10-697314423CFE}"/>
              </a:ext>
            </a:extLst>
          </p:cNvPr>
          <p:cNvSpPr txBox="1"/>
          <p:nvPr/>
        </p:nvSpPr>
        <p:spPr>
          <a:xfrm>
            <a:off x="8236218" y="4348915"/>
            <a:ext cx="2168103" cy="1477328"/>
          </a:xfrm>
          <a:prstGeom prst="rect">
            <a:avLst/>
          </a:prstGeom>
          <a:noFill/>
        </p:spPr>
        <p:txBody>
          <a:bodyPr wrap="square" lIns="0" tIns="0" rIns="0" bIns="0" rtlCol="0">
            <a:spAutoFit/>
          </a:bodyPr>
          <a:lstStyle/>
          <a:p>
            <a:pPr algn="ctr"/>
            <a:r>
              <a:rPr lang="en-US" sz="3200" dirty="0">
                <a:solidFill>
                  <a:schemeClr val="bg1">
                    <a:lumMod val="50000"/>
                  </a:schemeClr>
                </a:solidFill>
                <a:cs typeface="Courier New" panose="02070309020205020404" pitchFamily="49" charset="0"/>
              </a:rPr>
              <a:t>Push compute to the database</a:t>
            </a:r>
          </a:p>
        </p:txBody>
      </p:sp>
      <p:sp>
        <p:nvSpPr>
          <p:cNvPr id="2" name="Footer Placeholder 4">
            <a:extLst>
              <a:ext uri="{FF2B5EF4-FFF2-40B4-BE49-F238E27FC236}">
                <a16:creationId xmlns:a16="http://schemas.microsoft.com/office/drawing/2014/main" id="{E1F9D0EC-36F9-436D-81EA-10DFC3E3911B}"/>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hlinkClick r:id="rId5">
                  <a:extLst>
                    <a:ext uri="{A12FA001-AC4F-418D-AE19-62706E023703}">
                      <ahyp:hlinkClr xmlns:ahyp="http://schemas.microsoft.com/office/drawing/2018/hyperlinkcolor" val="tx"/>
                    </a:ext>
                  </a:extLst>
                </a:hlinkClick>
              </a:rPr>
              <a:t>https://rstudio.com/resources/webinars/best-practices-for-working-with-databases/</a:t>
            </a:r>
            <a:endParaRPr lang="en-US" sz="1600" dirty="0">
              <a:solidFill>
                <a:schemeClr val="bg2">
                  <a:lumMod val="75000"/>
                </a:schemeClr>
              </a:solidFill>
            </a:endParaRPr>
          </a:p>
        </p:txBody>
      </p:sp>
    </p:spTree>
    <p:extLst>
      <p:ext uri="{BB962C8B-B14F-4D97-AF65-F5344CB8AC3E}">
        <p14:creationId xmlns:p14="http://schemas.microsoft.com/office/powerpoint/2010/main" val="160708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04167E-6 2.59259E-6 L 0.125 2.59259E-6 " pathEditMode="relative" rAng="0" ptsTypes="AA">
                                      <p:cBhvr>
                                        <p:cTn id="6" dur="2000" fill="hold"/>
                                        <p:tgtEl>
                                          <p:spTgt spid="9"/>
                                        </p:tgtEl>
                                        <p:attrNameLst>
                                          <p:attrName>ppt_x</p:attrName>
                                          <p:attrName>ppt_y</p:attrName>
                                        </p:attrNameLst>
                                      </p:cBhvr>
                                      <p:rCtr x="6250" y="0"/>
                                    </p:animMotion>
                                  </p:childTnLst>
                                </p:cTn>
                              </p:par>
                              <p:par>
                                <p:cTn id="7" presetID="63" presetClass="path" presetSubtype="0" accel="50000" decel="50000" fill="hold" grpId="0" nodeType="withEffect">
                                  <p:stCondLst>
                                    <p:cond delay="0"/>
                                  </p:stCondLst>
                                  <p:childTnLst>
                                    <p:animMotion origin="layout" path="M 4.16667E-7 3.7037E-6 L 0.11549 -0.00047 " pathEditMode="relative" rAng="0" ptsTypes="AA">
                                      <p:cBhvr>
                                        <p:cTn id="8" dur="2000" fill="hold"/>
                                        <p:tgtEl>
                                          <p:spTgt spid="13"/>
                                        </p:tgtEl>
                                        <p:attrNameLst>
                                          <p:attrName>ppt_x</p:attrName>
                                          <p:attrName>ppt_y</p:attrName>
                                        </p:attrNameLst>
                                      </p:cBhvr>
                                      <p:rCtr x="5768" y="-23"/>
                                    </p:animMotion>
                                  </p:childTnLst>
                                </p:cTn>
                              </p:par>
                              <p:par>
                                <p:cTn id="9" presetID="63" presetClass="path" presetSubtype="0" accel="50000" decel="50000" fill="hold" grpId="0" nodeType="withEffect">
                                  <p:stCondLst>
                                    <p:cond delay="0"/>
                                  </p:stCondLst>
                                  <p:childTnLst>
                                    <p:animMotion origin="layout" path="M -4.16667E-6 0 L 0.12097 0 " pathEditMode="relative" rAng="0" ptsTypes="AA">
                                      <p:cBhvr>
                                        <p:cTn id="10" dur="2000" fill="hold"/>
                                        <p:tgtEl>
                                          <p:spTgt spid="14"/>
                                        </p:tgtEl>
                                        <p:attrNameLst>
                                          <p:attrName>ppt_x</p:attrName>
                                          <p:attrName>ppt_y</p:attrName>
                                        </p:attrNameLst>
                                      </p:cBhvr>
                                      <p:rCtr x="6042" y="0"/>
                                    </p:animMotion>
                                  </p:childTnLst>
                                </p:cTn>
                              </p:par>
                              <p:par>
                                <p:cTn id="11" presetID="63" presetClass="path" presetSubtype="0" accel="50000" decel="50000" fill="hold" nodeType="withEffect">
                                  <p:stCondLst>
                                    <p:cond delay="0"/>
                                  </p:stCondLst>
                                  <p:childTnLst>
                                    <p:animMotion origin="layout" path="M 4.375E-6 2.59259E-6 L 0.14557 -0.00047 " pathEditMode="relative" rAng="0" ptsTypes="AA">
                                      <p:cBhvr>
                                        <p:cTn id="12" dur="2000" fill="hold"/>
                                        <p:tgtEl>
                                          <p:spTgt spid="6"/>
                                        </p:tgtEl>
                                        <p:attrNameLst>
                                          <p:attrName>ppt_x</p:attrName>
                                          <p:attrName>ppt_y</p:attrName>
                                        </p:attrNameLst>
                                      </p:cBhvr>
                                      <p:rCtr x="7279" y="-23"/>
                                    </p:animMotion>
                                  </p:childTnLst>
                                </p:cTn>
                              </p:par>
                              <p:par>
                                <p:cTn id="13" presetID="42" presetClass="path" presetSubtype="0" accel="50000" decel="50000" fill="hold" grpId="0" nodeType="withEffect">
                                  <p:stCondLst>
                                    <p:cond delay="0"/>
                                  </p:stCondLst>
                                  <p:childTnLst>
                                    <p:animMotion origin="layout" path="M -8.33333E-7 3.7037E-6 L 0.1155 -0.06945 " pathEditMode="relative" rAng="0" ptsTypes="AA">
                                      <p:cBhvr>
                                        <p:cTn id="14" dur="2000" fill="hold"/>
                                        <p:tgtEl>
                                          <p:spTgt spid="11"/>
                                        </p:tgtEl>
                                        <p:attrNameLst>
                                          <p:attrName>ppt_x</p:attrName>
                                          <p:attrName>ppt_y</p:attrName>
                                        </p:attrNameLst>
                                      </p:cBhvr>
                                      <p:rCtr x="5768" y="-34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1" grpId="0"/>
      <p:bldP spid="17"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A3E3B-DD04-4E2A-857E-1E0EEBF82A61}"/>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C5E9D171-EF55-4509-9A9C-55A4D63BB1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358" y="77468"/>
            <a:ext cx="7750840" cy="3834379"/>
          </a:xfrm>
        </p:spPr>
      </p:pic>
      <p:pic>
        <p:nvPicPr>
          <p:cNvPr id="6" name="Picture 5">
            <a:extLst>
              <a:ext uri="{FF2B5EF4-FFF2-40B4-BE49-F238E27FC236}">
                <a16:creationId xmlns:a16="http://schemas.microsoft.com/office/drawing/2014/main" id="{F85FACAC-7A88-435D-B409-98C36330C0D0}"/>
              </a:ext>
            </a:extLst>
          </p:cNvPr>
          <p:cNvPicPr>
            <a:picLocks noChangeAspect="1"/>
          </p:cNvPicPr>
          <p:nvPr/>
        </p:nvPicPr>
        <p:blipFill>
          <a:blip r:embed="rId3"/>
          <a:stretch>
            <a:fillRect/>
          </a:stretch>
        </p:blipFill>
        <p:spPr>
          <a:xfrm>
            <a:off x="517358" y="4014438"/>
            <a:ext cx="7300276" cy="2015976"/>
          </a:xfrm>
          <a:prstGeom prst="rect">
            <a:avLst/>
          </a:prstGeom>
        </p:spPr>
      </p:pic>
      <p:pic>
        <p:nvPicPr>
          <p:cNvPr id="7" name="Picture 6">
            <a:extLst>
              <a:ext uri="{FF2B5EF4-FFF2-40B4-BE49-F238E27FC236}">
                <a16:creationId xmlns:a16="http://schemas.microsoft.com/office/drawing/2014/main" id="{E6BBCAB6-4B8B-4D93-91DF-2862943FC800}"/>
              </a:ext>
            </a:extLst>
          </p:cNvPr>
          <p:cNvPicPr>
            <a:picLocks noChangeAspect="1"/>
          </p:cNvPicPr>
          <p:nvPr/>
        </p:nvPicPr>
        <p:blipFill>
          <a:blip r:embed="rId4"/>
          <a:stretch>
            <a:fillRect/>
          </a:stretch>
        </p:blipFill>
        <p:spPr>
          <a:xfrm>
            <a:off x="9169567" y="77468"/>
            <a:ext cx="2505075" cy="6600825"/>
          </a:xfrm>
          <a:prstGeom prst="rect">
            <a:avLst/>
          </a:prstGeom>
        </p:spPr>
      </p:pic>
      <p:sp>
        <p:nvSpPr>
          <p:cNvPr id="8" name="TextBox 7">
            <a:extLst>
              <a:ext uri="{FF2B5EF4-FFF2-40B4-BE49-F238E27FC236}">
                <a16:creationId xmlns:a16="http://schemas.microsoft.com/office/drawing/2014/main" id="{D4A0A52F-CFC4-4F18-B4D0-2A457492560A}"/>
              </a:ext>
            </a:extLst>
          </p:cNvPr>
          <p:cNvSpPr txBox="1"/>
          <p:nvPr/>
        </p:nvSpPr>
        <p:spPr>
          <a:xfrm>
            <a:off x="151277" y="5917561"/>
            <a:ext cx="8198778" cy="430887"/>
          </a:xfrm>
          <a:prstGeom prst="rect">
            <a:avLst/>
          </a:prstGeom>
          <a:noFill/>
        </p:spPr>
        <p:txBody>
          <a:bodyPr wrap="square" rtlCol="0">
            <a:spAutoFit/>
          </a:bodyPr>
          <a:lstStyle/>
          <a:p>
            <a:r>
              <a:rPr lang="en-US" sz="2200" dirty="0">
                <a:solidFill>
                  <a:srgbClr val="C00000"/>
                </a:solidFill>
              </a:rPr>
              <a:t>Bonus: differences between SQL dialects are automatically handled</a:t>
            </a:r>
          </a:p>
        </p:txBody>
      </p:sp>
      <p:sp>
        <p:nvSpPr>
          <p:cNvPr id="10" name="Footer Placeholder 4">
            <a:extLst>
              <a:ext uri="{FF2B5EF4-FFF2-40B4-BE49-F238E27FC236}">
                <a16:creationId xmlns:a16="http://schemas.microsoft.com/office/drawing/2014/main" id="{95579BFA-79E1-4978-ABDA-FD98080088DA}"/>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https://db.rstudio.com/</a:t>
            </a:r>
          </a:p>
        </p:txBody>
      </p:sp>
    </p:spTree>
    <p:extLst>
      <p:ext uri="{BB962C8B-B14F-4D97-AF65-F5344CB8AC3E}">
        <p14:creationId xmlns:p14="http://schemas.microsoft.com/office/powerpoint/2010/main" val="238351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469E2-5E30-4465-8F5E-5905C59CEA25}"/>
              </a:ext>
            </a:extLst>
          </p:cNvPr>
          <p:cNvSpPr>
            <a:spLocks noGrp="1"/>
          </p:cNvSpPr>
          <p:nvPr>
            <p:ph type="title"/>
          </p:nvPr>
        </p:nvSpPr>
        <p:spPr/>
        <p:txBody>
          <a:bodyPr/>
          <a:lstStyle/>
          <a:p>
            <a:r>
              <a:rPr lang="en-US" dirty="0"/>
              <a:t>Example, query using DBI</a:t>
            </a:r>
          </a:p>
        </p:txBody>
      </p:sp>
      <p:pic>
        <p:nvPicPr>
          <p:cNvPr id="5" name="Content Placeholder 4">
            <a:extLst>
              <a:ext uri="{FF2B5EF4-FFF2-40B4-BE49-F238E27FC236}">
                <a16:creationId xmlns:a16="http://schemas.microsoft.com/office/drawing/2014/main" id="{560A9922-8B6C-4312-963E-FA35E0BF4DD3}"/>
              </a:ext>
            </a:extLst>
          </p:cNvPr>
          <p:cNvPicPr>
            <a:picLocks noGrp="1" noChangeAspect="1"/>
          </p:cNvPicPr>
          <p:nvPr>
            <p:ph sz="half" idx="1"/>
          </p:nvPr>
        </p:nvPicPr>
        <p:blipFill>
          <a:blip r:embed="rId2"/>
          <a:stretch>
            <a:fillRect/>
          </a:stretch>
        </p:blipFill>
        <p:spPr>
          <a:xfrm>
            <a:off x="838200" y="1690688"/>
            <a:ext cx="5181600" cy="1400432"/>
          </a:xfrm>
          <a:prstGeom prst="rect">
            <a:avLst/>
          </a:prstGeom>
        </p:spPr>
      </p:pic>
      <p:sp>
        <p:nvSpPr>
          <p:cNvPr id="4" name="Content Placeholder 3">
            <a:extLst>
              <a:ext uri="{FF2B5EF4-FFF2-40B4-BE49-F238E27FC236}">
                <a16:creationId xmlns:a16="http://schemas.microsoft.com/office/drawing/2014/main" id="{C92AAF0C-8EFA-422E-9A77-C2397A7FB047}"/>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07A3D827-F9E8-4619-8C20-808E9301D695}"/>
              </a:ext>
            </a:extLst>
          </p:cNvPr>
          <p:cNvPicPr>
            <a:picLocks noChangeAspect="1"/>
          </p:cNvPicPr>
          <p:nvPr/>
        </p:nvPicPr>
        <p:blipFill>
          <a:blip r:embed="rId3"/>
          <a:stretch>
            <a:fillRect/>
          </a:stretch>
        </p:blipFill>
        <p:spPr>
          <a:xfrm>
            <a:off x="696005" y="3709535"/>
            <a:ext cx="9363075" cy="1990725"/>
          </a:xfrm>
          <a:prstGeom prst="rect">
            <a:avLst/>
          </a:prstGeom>
        </p:spPr>
      </p:pic>
      <p:sp>
        <p:nvSpPr>
          <p:cNvPr id="8" name="Footer Placeholder 4">
            <a:extLst>
              <a:ext uri="{FF2B5EF4-FFF2-40B4-BE49-F238E27FC236}">
                <a16:creationId xmlns:a16="http://schemas.microsoft.com/office/drawing/2014/main" id="{92823576-9357-422B-AFD6-3D75CD95049E}"/>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https://db.rstudio.com/</a:t>
            </a:r>
          </a:p>
        </p:txBody>
      </p:sp>
    </p:spTree>
    <p:extLst>
      <p:ext uri="{BB962C8B-B14F-4D97-AF65-F5344CB8AC3E}">
        <p14:creationId xmlns:p14="http://schemas.microsoft.com/office/powerpoint/2010/main" val="151130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Footer Placeholder 4">
            <a:extLst>
              <a:ext uri="{FF2B5EF4-FFF2-40B4-BE49-F238E27FC236}">
                <a16:creationId xmlns:a16="http://schemas.microsoft.com/office/drawing/2014/main" id="{B362EF83-6EAF-4C1C-B1A5-7222713B44F2}"/>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https://db.rstudio.com/</a:t>
            </a:r>
          </a:p>
        </p:txBody>
      </p:sp>
      <p:sp>
        <p:nvSpPr>
          <p:cNvPr id="2" name="Title 1">
            <a:extLst>
              <a:ext uri="{FF2B5EF4-FFF2-40B4-BE49-F238E27FC236}">
                <a16:creationId xmlns:a16="http://schemas.microsoft.com/office/drawing/2014/main" id="{5A2469E2-5E30-4465-8F5E-5905C59CEA25}"/>
              </a:ext>
            </a:extLst>
          </p:cNvPr>
          <p:cNvSpPr>
            <a:spLocks noGrp="1"/>
          </p:cNvSpPr>
          <p:nvPr>
            <p:ph type="title"/>
          </p:nvPr>
        </p:nvSpPr>
        <p:spPr/>
        <p:txBody>
          <a:bodyPr/>
          <a:lstStyle/>
          <a:p>
            <a:r>
              <a:rPr lang="en-US" dirty="0"/>
              <a:t>Example, query using </a:t>
            </a:r>
            <a:r>
              <a:rPr lang="en-US" dirty="0" err="1"/>
              <a:t>dplyr</a:t>
            </a:r>
            <a:endParaRPr lang="en-US" dirty="0"/>
          </a:p>
        </p:txBody>
      </p:sp>
      <p:pic>
        <p:nvPicPr>
          <p:cNvPr id="5" name="Content Placeholder 4">
            <a:extLst>
              <a:ext uri="{FF2B5EF4-FFF2-40B4-BE49-F238E27FC236}">
                <a16:creationId xmlns:a16="http://schemas.microsoft.com/office/drawing/2014/main" id="{560A9922-8B6C-4312-963E-FA35E0BF4DD3}"/>
              </a:ext>
            </a:extLst>
          </p:cNvPr>
          <p:cNvPicPr>
            <a:picLocks noGrp="1" noChangeAspect="1"/>
          </p:cNvPicPr>
          <p:nvPr>
            <p:ph sz="half" idx="1"/>
          </p:nvPr>
        </p:nvPicPr>
        <p:blipFill>
          <a:blip r:embed="rId2"/>
          <a:stretch>
            <a:fillRect/>
          </a:stretch>
        </p:blipFill>
        <p:spPr>
          <a:xfrm>
            <a:off x="838200" y="1690688"/>
            <a:ext cx="5181600" cy="1400432"/>
          </a:xfrm>
          <a:prstGeom prst="rect">
            <a:avLst/>
          </a:prstGeom>
        </p:spPr>
      </p:pic>
      <p:sp>
        <p:nvSpPr>
          <p:cNvPr id="4" name="Content Placeholder 3">
            <a:extLst>
              <a:ext uri="{FF2B5EF4-FFF2-40B4-BE49-F238E27FC236}">
                <a16:creationId xmlns:a16="http://schemas.microsoft.com/office/drawing/2014/main" id="{C92AAF0C-8EFA-422E-9A77-C2397A7FB047}"/>
              </a:ext>
            </a:extLst>
          </p:cNvPr>
          <p:cNvSpPr>
            <a:spLocks noGrp="1"/>
          </p:cNvSpPr>
          <p:nvPr>
            <p:ph sz="half" idx="2"/>
          </p:nvPr>
        </p:nvSpPr>
        <p:spPr/>
        <p:txBody>
          <a:bodyPr/>
          <a:lstStyle/>
          <a:p>
            <a:endParaRPr lang="en-US"/>
          </a:p>
        </p:txBody>
      </p:sp>
      <p:pic>
        <p:nvPicPr>
          <p:cNvPr id="3" name="Picture 2">
            <a:extLst>
              <a:ext uri="{FF2B5EF4-FFF2-40B4-BE49-F238E27FC236}">
                <a16:creationId xmlns:a16="http://schemas.microsoft.com/office/drawing/2014/main" id="{44257E61-4B01-4C4E-ABBA-3B26686A4A49}"/>
              </a:ext>
            </a:extLst>
          </p:cNvPr>
          <p:cNvPicPr>
            <a:picLocks noChangeAspect="1"/>
          </p:cNvPicPr>
          <p:nvPr/>
        </p:nvPicPr>
        <p:blipFill>
          <a:blip r:embed="rId3"/>
          <a:stretch>
            <a:fillRect/>
          </a:stretch>
        </p:blipFill>
        <p:spPr>
          <a:xfrm>
            <a:off x="838200" y="4195762"/>
            <a:ext cx="7038975" cy="1362075"/>
          </a:xfrm>
          <a:prstGeom prst="rect">
            <a:avLst/>
          </a:prstGeom>
        </p:spPr>
      </p:pic>
      <p:pic>
        <p:nvPicPr>
          <p:cNvPr id="7" name="Picture 6">
            <a:extLst>
              <a:ext uri="{FF2B5EF4-FFF2-40B4-BE49-F238E27FC236}">
                <a16:creationId xmlns:a16="http://schemas.microsoft.com/office/drawing/2014/main" id="{A1DF1FB9-962F-4DD7-8394-844FFB422641}"/>
              </a:ext>
            </a:extLst>
          </p:cNvPr>
          <p:cNvPicPr>
            <a:picLocks noChangeAspect="1"/>
          </p:cNvPicPr>
          <p:nvPr/>
        </p:nvPicPr>
        <p:blipFill>
          <a:blip r:embed="rId4"/>
          <a:stretch>
            <a:fillRect/>
          </a:stretch>
        </p:blipFill>
        <p:spPr>
          <a:xfrm>
            <a:off x="644979" y="5776913"/>
            <a:ext cx="1790700" cy="400050"/>
          </a:xfrm>
          <a:prstGeom prst="rect">
            <a:avLst/>
          </a:prstGeom>
        </p:spPr>
      </p:pic>
      <p:pic>
        <p:nvPicPr>
          <p:cNvPr id="8" name="Picture 7">
            <a:extLst>
              <a:ext uri="{FF2B5EF4-FFF2-40B4-BE49-F238E27FC236}">
                <a16:creationId xmlns:a16="http://schemas.microsoft.com/office/drawing/2014/main" id="{08DF770C-C567-46BE-B815-18703B2492A9}"/>
              </a:ext>
            </a:extLst>
          </p:cNvPr>
          <p:cNvPicPr>
            <a:picLocks noChangeAspect="1"/>
          </p:cNvPicPr>
          <p:nvPr/>
        </p:nvPicPr>
        <p:blipFill>
          <a:blip r:embed="rId5"/>
          <a:stretch>
            <a:fillRect/>
          </a:stretch>
        </p:blipFill>
        <p:spPr>
          <a:xfrm>
            <a:off x="263031" y="6176963"/>
            <a:ext cx="12192000" cy="1191770"/>
          </a:xfrm>
          <a:prstGeom prst="rect">
            <a:avLst/>
          </a:prstGeom>
        </p:spPr>
      </p:pic>
    </p:spTree>
    <p:extLst>
      <p:ext uri="{BB962C8B-B14F-4D97-AF65-F5344CB8AC3E}">
        <p14:creationId xmlns:p14="http://schemas.microsoft.com/office/powerpoint/2010/main" val="389757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AAF9-0410-496C-9030-046D7464F514}"/>
              </a:ext>
            </a:extLst>
          </p:cNvPr>
          <p:cNvSpPr>
            <a:spLocks noGrp="1"/>
          </p:cNvSpPr>
          <p:nvPr>
            <p:ph type="title"/>
          </p:nvPr>
        </p:nvSpPr>
        <p:spPr/>
        <p:txBody>
          <a:bodyPr/>
          <a:lstStyle/>
          <a:p>
            <a:r>
              <a:rPr lang="en-US" dirty="0"/>
              <a:t>Best practices for visualizations</a:t>
            </a:r>
          </a:p>
        </p:txBody>
      </p:sp>
      <p:sp>
        <p:nvSpPr>
          <p:cNvPr id="3" name="Text Placeholder 2">
            <a:extLst>
              <a:ext uri="{FF2B5EF4-FFF2-40B4-BE49-F238E27FC236}">
                <a16:creationId xmlns:a16="http://schemas.microsoft.com/office/drawing/2014/main" id="{041C5CDC-F3CA-45FD-A4CF-366A0FB6A6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04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E356-85B5-491C-A28D-738F030F3F98}"/>
              </a:ext>
            </a:extLst>
          </p:cNvPr>
          <p:cNvSpPr>
            <a:spLocks noGrp="1"/>
          </p:cNvSpPr>
          <p:nvPr>
            <p:ph type="title"/>
          </p:nvPr>
        </p:nvSpPr>
        <p:spPr/>
        <p:txBody>
          <a:bodyPr/>
          <a:lstStyle/>
          <a:p>
            <a:r>
              <a:rPr lang="en-US" dirty="0"/>
              <a:t>Translating R (</a:t>
            </a:r>
            <a:r>
              <a:rPr lang="en-US" dirty="0" err="1"/>
              <a:t>dplyr</a:t>
            </a:r>
            <a:r>
              <a:rPr lang="en-US" dirty="0"/>
              <a:t>) code to SQL</a:t>
            </a:r>
          </a:p>
        </p:txBody>
      </p:sp>
      <p:pic>
        <p:nvPicPr>
          <p:cNvPr id="7" name="Content Placeholder 6">
            <a:extLst>
              <a:ext uri="{FF2B5EF4-FFF2-40B4-BE49-F238E27FC236}">
                <a16:creationId xmlns:a16="http://schemas.microsoft.com/office/drawing/2014/main" id="{4D04C88D-2046-4CEC-9974-B37A98930E04}"/>
              </a:ext>
            </a:extLst>
          </p:cNvPr>
          <p:cNvPicPr>
            <a:picLocks noGrp="1" noChangeAspect="1"/>
          </p:cNvPicPr>
          <p:nvPr>
            <p:ph sz="half" idx="1"/>
          </p:nvPr>
        </p:nvPicPr>
        <p:blipFill>
          <a:blip r:embed="rId2"/>
          <a:stretch>
            <a:fillRect/>
          </a:stretch>
        </p:blipFill>
        <p:spPr>
          <a:xfrm>
            <a:off x="495874" y="1922462"/>
            <a:ext cx="5952302" cy="1506538"/>
          </a:xfrm>
          <a:prstGeom prst="rect">
            <a:avLst/>
          </a:prstGeom>
        </p:spPr>
      </p:pic>
      <p:pic>
        <p:nvPicPr>
          <p:cNvPr id="11" name="Content Placeholder 10">
            <a:extLst>
              <a:ext uri="{FF2B5EF4-FFF2-40B4-BE49-F238E27FC236}">
                <a16:creationId xmlns:a16="http://schemas.microsoft.com/office/drawing/2014/main" id="{8077347B-142E-4CAD-860D-CF2F25646D47}"/>
              </a:ext>
            </a:extLst>
          </p:cNvPr>
          <p:cNvPicPr>
            <a:picLocks noGrp="1" noChangeAspect="1"/>
          </p:cNvPicPr>
          <p:nvPr>
            <p:ph sz="half" idx="2"/>
          </p:nvPr>
        </p:nvPicPr>
        <p:blipFill rotWithShape="1">
          <a:blip r:embed="rId3"/>
          <a:srcRect t="10641"/>
          <a:stretch/>
        </p:blipFill>
        <p:spPr>
          <a:xfrm>
            <a:off x="7061200" y="1810702"/>
            <a:ext cx="5002928" cy="2204169"/>
          </a:xfrm>
          <a:prstGeom prst="rect">
            <a:avLst/>
          </a:prstGeom>
        </p:spPr>
      </p:pic>
      <p:sp>
        <p:nvSpPr>
          <p:cNvPr id="6" name="Content Placeholder 3">
            <a:extLst>
              <a:ext uri="{FF2B5EF4-FFF2-40B4-BE49-F238E27FC236}">
                <a16:creationId xmlns:a16="http://schemas.microsoft.com/office/drawing/2014/main" id="{3BC36BD7-98A3-41C0-8233-3FE88645798D}"/>
              </a:ext>
            </a:extLst>
          </p:cNvPr>
          <p:cNvSpPr txBox="1">
            <a:spLocks/>
          </p:cNvSpPr>
          <p:nvPr/>
        </p:nvSpPr>
        <p:spPr>
          <a:xfrm>
            <a:off x="314325" y="4014871"/>
            <a:ext cx="11563349" cy="1965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Why:</a:t>
            </a:r>
            <a:endParaRPr lang="en-US" dirty="0"/>
          </a:p>
          <a:p>
            <a:r>
              <a:rPr lang="en-US" sz="2400" dirty="0">
                <a:effectLst/>
                <a:latin typeface="Calibri" panose="020F0502020204030204" pitchFamily="34" charset="0"/>
                <a:ea typeface="Calibri" panose="020F0502020204030204" pitchFamily="34" charset="0"/>
                <a:cs typeface="Times New Roman" panose="02020603050405020304" pitchFamily="18" charset="0"/>
              </a:rPr>
              <a:t>Can make analysts more efficient</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Minimal set-up for supporting analysts </a:t>
            </a:r>
            <a:r>
              <a:rPr lang="en-US" sz="2400" dirty="0">
                <a:latin typeface="Calibri" panose="020F0502020204030204" pitchFamily="34" charset="0"/>
                <a:ea typeface="Calibri" panose="020F0502020204030204" pitchFamily="34" charset="0"/>
                <a:cs typeface="Times New Roman" panose="02020603050405020304" pitchFamily="18" charset="0"/>
              </a:rPr>
              <a:t>who want to deploy R code or model in production environments</a:t>
            </a:r>
          </a:p>
        </p:txBody>
      </p:sp>
    </p:spTree>
    <p:extLst>
      <p:ext uri="{BB962C8B-B14F-4D97-AF65-F5344CB8AC3E}">
        <p14:creationId xmlns:p14="http://schemas.microsoft.com/office/powerpoint/2010/main" val="307448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53FF-9809-4CF5-A871-69FFCBB136D2}"/>
              </a:ext>
            </a:extLst>
          </p:cNvPr>
          <p:cNvSpPr>
            <a:spLocks noGrp="1"/>
          </p:cNvSpPr>
          <p:nvPr>
            <p:ph type="title"/>
          </p:nvPr>
        </p:nvSpPr>
        <p:spPr/>
        <p:txBody>
          <a:bodyPr/>
          <a:lstStyle/>
          <a:p>
            <a:r>
              <a:rPr lang="en-US" dirty="0"/>
              <a:t>Aggregate in database, plot locally</a:t>
            </a:r>
          </a:p>
        </p:txBody>
      </p:sp>
      <p:pic>
        <p:nvPicPr>
          <p:cNvPr id="3" name="Picture 2">
            <a:extLst>
              <a:ext uri="{FF2B5EF4-FFF2-40B4-BE49-F238E27FC236}">
                <a16:creationId xmlns:a16="http://schemas.microsoft.com/office/drawing/2014/main" id="{DCB3AB98-3107-4A4A-BEDC-A293739D181D}"/>
              </a:ext>
            </a:extLst>
          </p:cNvPr>
          <p:cNvPicPr>
            <a:picLocks noChangeAspect="1"/>
          </p:cNvPicPr>
          <p:nvPr/>
        </p:nvPicPr>
        <p:blipFill>
          <a:blip r:embed="rId2"/>
          <a:stretch>
            <a:fillRect/>
          </a:stretch>
        </p:blipFill>
        <p:spPr>
          <a:xfrm>
            <a:off x="838200" y="1784228"/>
            <a:ext cx="7656120" cy="3858959"/>
          </a:xfrm>
          <a:prstGeom prst="rect">
            <a:avLst/>
          </a:prstGeom>
        </p:spPr>
      </p:pic>
      <p:sp>
        <p:nvSpPr>
          <p:cNvPr id="5" name="Footer Placeholder 4">
            <a:extLst>
              <a:ext uri="{FF2B5EF4-FFF2-40B4-BE49-F238E27FC236}">
                <a16:creationId xmlns:a16="http://schemas.microsoft.com/office/drawing/2014/main" id="{86C96D27-6A37-41CC-8FAB-2F510FC8778F}"/>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https://github.com/edgararuiz/big-data-w-r</a:t>
            </a:r>
          </a:p>
        </p:txBody>
      </p:sp>
    </p:spTree>
    <p:extLst>
      <p:ext uri="{BB962C8B-B14F-4D97-AF65-F5344CB8AC3E}">
        <p14:creationId xmlns:p14="http://schemas.microsoft.com/office/powerpoint/2010/main" val="1576248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C132-FF0A-4D8F-8101-B561DD99B8F2}"/>
              </a:ext>
            </a:extLst>
          </p:cNvPr>
          <p:cNvSpPr>
            <a:spLocks noGrp="1"/>
          </p:cNvSpPr>
          <p:nvPr>
            <p:ph type="title"/>
          </p:nvPr>
        </p:nvSpPr>
        <p:spPr/>
        <p:txBody>
          <a:bodyPr/>
          <a:lstStyle/>
          <a:p>
            <a:r>
              <a:rPr lang="en-US" dirty="0"/>
              <a:t>Do compute in SQL engine, return minimal</a:t>
            </a:r>
          </a:p>
        </p:txBody>
      </p:sp>
      <p:pic>
        <p:nvPicPr>
          <p:cNvPr id="6" name="Content Placeholder 5">
            <a:extLst>
              <a:ext uri="{FF2B5EF4-FFF2-40B4-BE49-F238E27FC236}">
                <a16:creationId xmlns:a16="http://schemas.microsoft.com/office/drawing/2014/main" id="{3FB4B3A7-AF03-434A-BF5B-D18663E84D59}"/>
              </a:ext>
            </a:extLst>
          </p:cNvPr>
          <p:cNvPicPr>
            <a:picLocks noGrp="1" noChangeAspect="1"/>
          </p:cNvPicPr>
          <p:nvPr>
            <p:ph sz="half" idx="1"/>
          </p:nvPr>
        </p:nvPicPr>
        <p:blipFill>
          <a:blip r:embed="rId3"/>
          <a:stretch>
            <a:fillRect/>
          </a:stretch>
        </p:blipFill>
        <p:spPr>
          <a:xfrm>
            <a:off x="1475874" y="1951258"/>
            <a:ext cx="2731776" cy="2867322"/>
          </a:xfrm>
          <a:prstGeom prst="rect">
            <a:avLst/>
          </a:prstGeom>
        </p:spPr>
      </p:pic>
      <p:pic>
        <p:nvPicPr>
          <p:cNvPr id="7" name="Content Placeholder 6">
            <a:extLst>
              <a:ext uri="{FF2B5EF4-FFF2-40B4-BE49-F238E27FC236}">
                <a16:creationId xmlns:a16="http://schemas.microsoft.com/office/drawing/2014/main" id="{995BDDB9-757F-473C-AF23-6F605DB4C572}"/>
              </a:ext>
            </a:extLst>
          </p:cNvPr>
          <p:cNvPicPr>
            <a:picLocks noGrp="1" noChangeAspect="1"/>
          </p:cNvPicPr>
          <p:nvPr>
            <p:ph sz="half" idx="2"/>
          </p:nvPr>
        </p:nvPicPr>
        <p:blipFill>
          <a:blip r:embed="rId4"/>
          <a:stretch>
            <a:fillRect/>
          </a:stretch>
        </p:blipFill>
        <p:spPr>
          <a:xfrm>
            <a:off x="5591021" y="2608804"/>
            <a:ext cx="5762779" cy="4103340"/>
          </a:xfrm>
          <a:prstGeom prst="rect">
            <a:avLst/>
          </a:prstGeom>
        </p:spPr>
      </p:pic>
      <p:sp>
        <p:nvSpPr>
          <p:cNvPr id="10" name="Footer Placeholder 4">
            <a:extLst>
              <a:ext uri="{FF2B5EF4-FFF2-40B4-BE49-F238E27FC236}">
                <a16:creationId xmlns:a16="http://schemas.microsoft.com/office/drawing/2014/main" id="{10A6F030-D5E3-419B-B2F5-DF98425C3E0A}"/>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https://db.rstudio.com/</a:t>
            </a:r>
          </a:p>
        </p:txBody>
      </p:sp>
    </p:spTree>
    <p:extLst>
      <p:ext uri="{BB962C8B-B14F-4D97-AF65-F5344CB8AC3E}">
        <p14:creationId xmlns:p14="http://schemas.microsoft.com/office/powerpoint/2010/main" val="371659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C132-FF0A-4D8F-8101-B561DD99B8F2}"/>
              </a:ext>
            </a:extLst>
          </p:cNvPr>
          <p:cNvSpPr>
            <a:spLocks noGrp="1"/>
          </p:cNvSpPr>
          <p:nvPr>
            <p:ph type="title"/>
          </p:nvPr>
        </p:nvSpPr>
        <p:spPr/>
        <p:txBody>
          <a:bodyPr/>
          <a:lstStyle/>
          <a:p>
            <a:r>
              <a:rPr lang="en-US" dirty="0"/>
              <a:t>Do compute in SQL engine, return minimal</a:t>
            </a:r>
          </a:p>
        </p:txBody>
      </p:sp>
      <p:sp>
        <p:nvSpPr>
          <p:cNvPr id="9" name="Content Placeholder 8">
            <a:extLst>
              <a:ext uri="{FF2B5EF4-FFF2-40B4-BE49-F238E27FC236}">
                <a16:creationId xmlns:a16="http://schemas.microsoft.com/office/drawing/2014/main" id="{B1D5ADCC-0030-4607-8F9B-8DF208FAF786}"/>
              </a:ext>
            </a:extLst>
          </p:cNvPr>
          <p:cNvSpPr>
            <a:spLocks noGrp="1"/>
          </p:cNvSpPr>
          <p:nvPr>
            <p:ph sz="half" idx="1"/>
          </p:nvPr>
        </p:nvSpPr>
        <p:spPr/>
        <p:txBody>
          <a:bodyPr/>
          <a:lstStyle/>
          <a:p>
            <a:endParaRPr lang="en-US"/>
          </a:p>
        </p:txBody>
      </p:sp>
      <p:pic>
        <p:nvPicPr>
          <p:cNvPr id="5" name="Content Placeholder 4">
            <a:extLst>
              <a:ext uri="{FF2B5EF4-FFF2-40B4-BE49-F238E27FC236}">
                <a16:creationId xmlns:a16="http://schemas.microsoft.com/office/drawing/2014/main" id="{150BEE31-96B0-4A8F-AB18-5838D293B198}"/>
              </a:ext>
            </a:extLst>
          </p:cNvPr>
          <p:cNvPicPr>
            <a:picLocks noChangeAspect="1"/>
          </p:cNvPicPr>
          <p:nvPr/>
        </p:nvPicPr>
        <p:blipFill>
          <a:blip r:embed="rId3"/>
          <a:stretch>
            <a:fillRect/>
          </a:stretch>
        </p:blipFill>
        <p:spPr>
          <a:xfrm>
            <a:off x="5693763" y="1825625"/>
            <a:ext cx="5762779" cy="4759701"/>
          </a:xfrm>
          <a:prstGeom prst="rect">
            <a:avLst/>
          </a:prstGeom>
        </p:spPr>
      </p:pic>
      <p:sp>
        <p:nvSpPr>
          <p:cNvPr id="11" name="Footer Placeholder 4">
            <a:extLst>
              <a:ext uri="{FF2B5EF4-FFF2-40B4-BE49-F238E27FC236}">
                <a16:creationId xmlns:a16="http://schemas.microsoft.com/office/drawing/2014/main" id="{B06E68BF-E59A-447F-92CE-70DFDB9BAAAE}"/>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https://db.rstudio.com/</a:t>
            </a:r>
          </a:p>
        </p:txBody>
      </p:sp>
    </p:spTree>
    <p:extLst>
      <p:ext uri="{BB962C8B-B14F-4D97-AF65-F5344CB8AC3E}">
        <p14:creationId xmlns:p14="http://schemas.microsoft.com/office/powerpoint/2010/main" val="2710019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C0CC-F9B0-4D76-92F7-968A9B8FC705}"/>
              </a:ext>
            </a:extLst>
          </p:cNvPr>
          <p:cNvSpPr>
            <a:spLocks noGrp="1"/>
          </p:cNvSpPr>
          <p:nvPr>
            <p:ph type="title"/>
          </p:nvPr>
        </p:nvSpPr>
        <p:spPr/>
        <p:txBody>
          <a:bodyPr>
            <a:normAutofit fontScale="90000"/>
          </a:bodyPr>
          <a:lstStyle/>
          <a:p>
            <a:r>
              <a:rPr lang="en-US" dirty="0"/>
              <a:t>Convenience functions for histograms and raster plots… </a:t>
            </a:r>
            <a:br>
              <a:rPr lang="en-US" dirty="0"/>
            </a:br>
            <a:r>
              <a:rPr lang="en-US" dirty="0"/>
              <a:t>`</a:t>
            </a:r>
            <a:r>
              <a:rPr lang="en-US" dirty="0" err="1"/>
              <a:t>dbplot</a:t>
            </a:r>
            <a:r>
              <a:rPr lang="en-US" dirty="0"/>
              <a:t>` package</a:t>
            </a:r>
          </a:p>
        </p:txBody>
      </p:sp>
      <p:pic>
        <p:nvPicPr>
          <p:cNvPr id="3" name="Picture 2">
            <a:extLst>
              <a:ext uri="{FF2B5EF4-FFF2-40B4-BE49-F238E27FC236}">
                <a16:creationId xmlns:a16="http://schemas.microsoft.com/office/drawing/2014/main" id="{F48B1AA1-27F6-4267-8638-05064A5E7D12}"/>
              </a:ext>
            </a:extLst>
          </p:cNvPr>
          <p:cNvPicPr>
            <a:picLocks noChangeAspect="1"/>
          </p:cNvPicPr>
          <p:nvPr/>
        </p:nvPicPr>
        <p:blipFill>
          <a:blip r:embed="rId2"/>
          <a:stretch>
            <a:fillRect/>
          </a:stretch>
        </p:blipFill>
        <p:spPr>
          <a:xfrm>
            <a:off x="528691" y="2044023"/>
            <a:ext cx="10744200" cy="3448050"/>
          </a:xfrm>
          <a:prstGeom prst="rect">
            <a:avLst/>
          </a:prstGeom>
        </p:spPr>
      </p:pic>
      <p:sp>
        <p:nvSpPr>
          <p:cNvPr id="5" name="Footer Placeholder 4">
            <a:extLst>
              <a:ext uri="{FF2B5EF4-FFF2-40B4-BE49-F238E27FC236}">
                <a16:creationId xmlns:a16="http://schemas.microsoft.com/office/drawing/2014/main" id="{F279B19D-57B3-4180-89EF-407C5B9FDBC3}"/>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https://edgararuiz.github.io/dbplot/ </a:t>
            </a:r>
          </a:p>
        </p:txBody>
      </p:sp>
    </p:spTree>
    <p:extLst>
      <p:ext uri="{BB962C8B-B14F-4D97-AF65-F5344CB8AC3E}">
        <p14:creationId xmlns:p14="http://schemas.microsoft.com/office/powerpoint/2010/main" val="1545319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87ED0-F73B-45F9-A229-4D6208671749}"/>
              </a:ext>
            </a:extLst>
          </p:cNvPr>
          <p:cNvSpPr>
            <a:spLocks noGrp="1"/>
          </p:cNvSpPr>
          <p:nvPr>
            <p:ph type="title"/>
          </p:nvPr>
        </p:nvSpPr>
        <p:spPr/>
        <p:txBody>
          <a:bodyPr/>
          <a:lstStyle/>
          <a:p>
            <a:r>
              <a:rPr lang="en-US" dirty="0"/>
              <a:t>`</a:t>
            </a:r>
            <a:r>
              <a:rPr lang="en-US" dirty="0" err="1"/>
              <a:t>dbplot</a:t>
            </a:r>
            <a:r>
              <a:rPr lang="en-US" dirty="0"/>
              <a:t>` examples</a:t>
            </a:r>
          </a:p>
        </p:txBody>
      </p:sp>
      <p:pic>
        <p:nvPicPr>
          <p:cNvPr id="6" name="Content Placeholder 5">
            <a:extLst>
              <a:ext uri="{FF2B5EF4-FFF2-40B4-BE49-F238E27FC236}">
                <a16:creationId xmlns:a16="http://schemas.microsoft.com/office/drawing/2014/main" id="{A610E727-A724-4777-B80F-7874580C6C4F}"/>
              </a:ext>
            </a:extLst>
          </p:cNvPr>
          <p:cNvPicPr>
            <a:picLocks noGrp="1" noChangeAspect="1"/>
          </p:cNvPicPr>
          <p:nvPr>
            <p:ph sz="half" idx="1"/>
          </p:nvPr>
        </p:nvPicPr>
        <p:blipFill rotWithShape="1">
          <a:blip r:embed="rId3"/>
          <a:srcRect t="53960"/>
          <a:stretch/>
        </p:blipFill>
        <p:spPr>
          <a:xfrm>
            <a:off x="514366" y="1690687"/>
            <a:ext cx="6418152" cy="753737"/>
          </a:xfrm>
          <a:prstGeom prst="rect">
            <a:avLst/>
          </a:prstGeom>
        </p:spPr>
      </p:pic>
      <p:pic>
        <p:nvPicPr>
          <p:cNvPr id="7" name="Content Placeholder 6">
            <a:extLst>
              <a:ext uri="{FF2B5EF4-FFF2-40B4-BE49-F238E27FC236}">
                <a16:creationId xmlns:a16="http://schemas.microsoft.com/office/drawing/2014/main" id="{8023635C-65D9-44D1-8D82-0528B33CE8C2}"/>
              </a:ext>
            </a:extLst>
          </p:cNvPr>
          <p:cNvPicPr>
            <a:picLocks noGrp="1" noChangeAspect="1"/>
          </p:cNvPicPr>
          <p:nvPr>
            <p:ph sz="half" idx="2"/>
          </p:nvPr>
        </p:nvPicPr>
        <p:blipFill rotWithShape="1">
          <a:blip r:embed="rId4"/>
          <a:srcRect t="4803" r="65425" b="85523"/>
          <a:stretch/>
        </p:blipFill>
        <p:spPr>
          <a:xfrm>
            <a:off x="514366" y="2924351"/>
            <a:ext cx="4139341" cy="961307"/>
          </a:xfrm>
          <a:prstGeom prst="rect">
            <a:avLst/>
          </a:prstGeom>
        </p:spPr>
      </p:pic>
      <p:sp>
        <p:nvSpPr>
          <p:cNvPr id="8" name="TextBox 7">
            <a:extLst>
              <a:ext uri="{FF2B5EF4-FFF2-40B4-BE49-F238E27FC236}">
                <a16:creationId xmlns:a16="http://schemas.microsoft.com/office/drawing/2014/main" id="{D612CCC7-946C-423A-8BFE-48A076339E4F}"/>
              </a:ext>
            </a:extLst>
          </p:cNvPr>
          <p:cNvSpPr txBox="1"/>
          <p:nvPr/>
        </p:nvSpPr>
        <p:spPr>
          <a:xfrm>
            <a:off x="514366" y="5213384"/>
            <a:ext cx="4620127" cy="677108"/>
          </a:xfrm>
          <a:prstGeom prst="rect">
            <a:avLst/>
          </a:prstGeom>
          <a:noFill/>
        </p:spPr>
        <p:txBody>
          <a:bodyPr wrap="square" rtlCol="0">
            <a:spAutoFit/>
          </a:bodyPr>
          <a:lstStyle/>
          <a:p>
            <a:r>
              <a:rPr lang="en-US" dirty="0">
                <a:solidFill>
                  <a:srgbClr val="C00000"/>
                </a:solidFill>
              </a:rPr>
              <a:t>Leverages `</a:t>
            </a:r>
            <a:r>
              <a:rPr lang="en-US" dirty="0" err="1">
                <a:solidFill>
                  <a:srgbClr val="C00000"/>
                </a:solidFill>
              </a:rPr>
              <a:t>dplyr</a:t>
            </a:r>
            <a:r>
              <a:rPr lang="en-US" dirty="0">
                <a:solidFill>
                  <a:srgbClr val="C00000"/>
                </a:solidFill>
              </a:rPr>
              <a:t>` to process the calculations of a plot inside a database.</a:t>
            </a:r>
          </a:p>
        </p:txBody>
      </p:sp>
      <p:pic>
        <p:nvPicPr>
          <p:cNvPr id="13" name="Content Placeholder 6">
            <a:extLst>
              <a:ext uri="{FF2B5EF4-FFF2-40B4-BE49-F238E27FC236}">
                <a16:creationId xmlns:a16="http://schemas.microsoft.com/office/drawing/2014/main" id="{ADDC1E3E-BFA3-4F9E-89FB-3B2EC71DD83F}"/>
              </a:ext>
            </a:extLst>
          </p:cNvPr>
          <p:cNvPicPr>
            <a:picLocks noChangeAspect="1"/>
          </p:cNvPicPr>
          <p:nvPr/>
        </p:nvPicPr>
        <p:blipFill rotWithShape="1">
          <a:blip r:embed="rId4"/>
          <a:srcRect t="15843"/>
          <a:stretch/>
        </p:blipFill>
        <p:spPr>
          <a:xfrm>
            <a:off x="6733672" y="2444424"/>
            <a:ext cx="5458327" cy="3812701"/>
          </a:xfrm>
          <a:prstGeom prst="rect">
            <a:avLst/>
          </a:prstGeom>
        </p:spPr>
      </p:pic>
      <p:sp>
        <p:nvSpPr>
          <p:cNvPr id="15" name="Footer Placeholder 4">
            <a:extLst>
              <a:ext uri="{FF2B5EF4-FFF2-40B4-BE49-F238E27FC236}">
                <a16:creationId xmlns:a16="http://schemas.microsoft.com/office/drawing/2014/main" id="{ED9A8469-DD0D-4335-8A38-26D519446C5D}"/>
              </a:ext>
            </a:extLst>
          </p:cNvPr>
          <p:cNvSpPr txBox="1">
            <a:spLocks/>
          </p:cNvSpPr>
          <p:nvPr/>
        </p:nvSpPr>
        <p:spPr>
          <a:xfrm>
            <a:off x="263031" y="6257382"/>
            <a:ext cx="5702544" cy="404193"/>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https://github.com/edgararuiz/big-data-w-r </a:t>
            </a:r>
          </a:p>
          <a:p>
            <a:r>
              <a:rPr lang="en-US" sz="1600" dirty="0">
                <a:solidFill>
                  <a:schemeClr val="bg2">
                    <a:lumMod val="75000"/>
                  </a:schemeClr>
                </a:solidFill>
              </a:rPr>
              <a:t> </a:t>
            </a:r>
          </a:p>
        </p:txBody>
      </p:sp>
    </p:spTree>
    <p:extLst>
      <p:ext uri="{BB962C8B-B14F-4D97-AF65-F5344CB8AC3E}">
        <p14:creationId xmlns:p14="http://schemas.microsoft.com/office/powerpoint/2010/main" val="3476635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CF1A-DB95-45BB-9FC7-38FE7D1C0D33}"/>
              </a:ext>
            </a:extLst>
          </p:cNvPr>
          <p:cNvSpPr>
            <a:spLocks noGrp="1"/>
          </p:cNvSpPr>
          <p:nvPr>
            <p:ph type="ctrTitle"/>
          </p:nvPr>
        </p:nvSpPr>
        <p:spPr/>
        <p:txBody>
          <a:bodyPr/>
          <a:lstStyle/>
          <a:p>
            <a:r>
              <a:rPr lang="en-US" dirty="0"/>
              <a:t>correlations &amp; modeling</a:t>
            </a:r>
          </a:p>
        </p:txBody>
      </p:sp>
      <p:sp>
        <p:nvSpPr>
          <p:cNvPr id="3" name="Text Placeholder 2">
            <a:extLst>
              <a:ext uri="{FF2B5EF4-FFF2-40B4-BE49-F238E27FC236}">
                <a16:creationId xmlns:a16="http://schemas.microsoft.com/office/drawing/2014/main" id="{07ACB3DC-6904-48CD-A13F-E98C407D0D8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228094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EE3CE7-93C2-4CA6-AEA8-DAB70C91CE98}"/>
              </a:ext>
            </a:extLst>
          </p:cNvPr>
          <p:cNvPicPr>
            <a:picLocks noChangeAspect="1"/>
          </p:cNvPicPr>
          <p:nvPr/>
        </p:nvPicPr>
        <p:blipFill>
          <a:blip r:embed="rId2"/>
          <a:stretch>
            <a:fillRect/>
          </a:stretch>
        </p:blipFill>
        <p:spPr>
          <a:xfrm>
            <a:off x="509587" y="1657350"/>
            <a:ext cx="11172825" cy="3543300"/>
          </a:xfrm>
          <a:prstGeom prst="rect">
            <a:avLst/>
          </a:prstGeom>
        </p:spPr>
      </p:pic>
      <p:sp>
        <p:nvSpPr>
          <p:cNvPr id="3" name="Title 2">
            <a:extLst>
              <a:ext uri="{FF2B5EF4-FFF2-40B4-BE49-F238E27FC236}">
                <a16:creationId xmlns:a16="http://schemas.microsoft.com/office/drawing/2014/main" id="{A15DA4C1-D4CF-4A92-BD39-C296AD9CF730}"/>
              </a:ext>
            </a:extLst>
          </p:cNvPr>
          <p:cNvSpPr>
            <a:spLocks noGrp="1"/>
          </p:cNvSpPr>
          <p:nvPr>
            <p:ph type="title"/>
          </p:nvPr>
        </p:nvSpPr>
        <p:spPr/>
        <p:txBody>
          <a:bodyPr/>
          <a:lstStyle/>
          <a:p>
            <a:r>
              <a:rPr lang="en-US" dirty="0" err="1"/>
              <a:t>corrr</a:t>
            </a:r>
            <a:r>
              <a:rPr lang="en-US" dirty="0"/>
              <a:t> package</a:t>
            </a:r>
          </a:p>
        </p:txBody>
      </p:sp>
      <p:sp>
        <p:nvSpPr>
          <p:cNvPr id="5" name="Footer Placeholder 4">
            <a:extLst>
              <a:ext uri="{FF2B5EF4-FFF2-40B4-BE49-F238E27FC236}">
                <a16:creationId xmlns:a16="http://schemas.microsoft.com/office/drawing/2014/main" id="{AFDB6599-3468-4C3B-8A28-ADE7DC0BB668}"/>
              </a:ext>
            </a:extLst>
          </p:cNvPr>
          <p:cNvSpPr txBox="1">
            <a:spLocks/>
          </p:cNvSpPr>
          <p:nvPr/>
        </p:nvSpPr>
        <p:spPr>
          <a:xfrm>
            <a:off x="263031" y="6257383"/>
            <a:ext cx="6856226" cy="361132"/>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https://rstudio.com/resources/webinars/modeling-in-databases-with-r/ </a:t>
            </a:r>
          </a:p>
        </p:txBody>
      </p:sp>
    </p:spTree>
    <p:extLst>
      <p:ext uri="{BB962C8B-B14F-4D97-AF65-F5344CB8AC3E}">
        <p14:creationId xmlns:p14="http://schemas.microsoft.com/office/powerpoint/2010/main" val="4228020886"/>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2704-32E8-4844-9E1F-D7C4F46AF288}"/>
              </a:ext>
            </a:extLst>
          </p:cNvPr>
          <p:cNvSpPr>
            <a:spLocks noGrp="1"/>
          </p:cNvSpPr>
          <p:nvPr>
            <p:ph type="title"/>
          </p:nvPr>
        </p:nvSpPr>
        <p:spPr/>
        <p:txBody>
          <a:bodyPr/>
          <a:lstStyle/>
          <a:p>
            <a:r>
              <a:rPr lang="en-US" dirty="0" err="1"/>
              <a:t>corrr</a:t>
            </a:r>
            <a:r>
              <a:rPr lang="en-US" dirty="0"/>
              <a:t> database integration</a:t>
            </a:r>
          </a:p>
        </p:txBody>
      </p:sp>
      <p:pic>
        <p:nvPicPr>
          <p:cNvPr id="3" name="Picture 2">
            <a:extLst>
              <a:ext uri="{FF2B5EF4-FFF2-40B4-BE49-F238E27FC236}">
                <a16:creationId xmlns:a16="http://schemas.microsoft.com/office/drawing/2014/main" id="{4791A337-4D74-45B6-8CA3-9FD4096A4039}"/>
              </a:ext>
            </a:extLst>
          </p:cNvPr>
          <p:cNvPicPr>
            <a:picLocks noChangeAspect="1"/>
          </p:cNvPicPr>
          <p:nvPr/>
        </p:nvPicPr>
        <p:blipFill>
          <a:blip r:embed="rId2"/>
          <a:stretch>
            <a:fillRect/>
          </a:stretch>
        </p:blipFill>
        <p:spPr>
          <a:xfrm>
            <a:off x="790575" y="1619250"/>
            <a:ext cx="10563225" cy="5238750"/>
          </a:xfrm>
          <a:prstGeom prst="rect">
            <a:avLst/>
          </a:prstGeom>
        </p:spPr>
      </p:pic>
      <p:sp>
        <p:nvSpPr>
          <p:cNvPr id="5" name="Footer Placeholder 4">
            <a:extLst>
              <a:ext uri="{FF2B5EF4-FFF2-40B4-BE49-F238E27FC236}">
                <a16:creationId xmlns:a16="http://schemas.microsoft.com/office/drawing/2014/main" id="{B89373E8-94B8-40BD-B74F-ACFE3C7DD719}"/>
              </a:ext>
            </a:extLst>
          </p:cNvPr>
          <p:cNvSpPr txBox="1">
            <a:spLocks/>
          </p:cNvSpPr>
          <p:nvPr/>
        </p:nvSpPr>
        <p:spPr>
          <a:xfrm>
            <a:off x="5967145" y="6409783"/>
            <a:ext cx="6856226" cy="361132"/>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https://rstudio.com/resources/webinars/modeling-in-databases-with-r/ </a:t>
            </a:r>
          </a:p>
        </p:txBody>
      </p:sp>
    </p:spTree>
    <p:extLst>
      <p:ext uri="{BB962C8B-B14F-4D97-AF65-F5344CB8AC3E}">
        <p14:creationId xmlns:p14="http://schemas.microsoft.com/office/powerpoint/2010/main" val="607977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6D93-16AD-4688-B9F1-ED1C6DEBC2AA}"/>
              </a:ext>
            </a:extLst>
          </p:cNvPr>
          <p:cNvSpPr>
            <a:spLocks noGrp="1"/>
          </p:cNvSpPr>
          <p:nvPr>
            <p:ph type="title"/>
          </p:nvPr>
        </p:nvSpPr>
        <p:spPr/>
        <p:txBody>
          <a:bodyPr/>
          <a:lstStyle/>
          <a:p>
            <a:r>
              <a:rPr lang="en-US" dirty="0" err="1"/>
              <a:t>corrr</a:t>
            </a:r>
            <a:r>
              <a:rPr lang="en-US" dirty="0"/>
              <a:t> example</a:t>
            </a:r>
          </a:p>
        </p:txBody>
      </p:sp>
      <p:pic>
        <p:nvPicPr>
          <p:cNvPr id="5" name="Content Placeholder 4">
            <a:extLst>
              <a:ext uri="{FF2B5EF4-FFF2-40B4-BE49-F238E27FC236}">
                <a16:creationId xmlns:a16="http://schemas.microsoft.com/office/drawing/2014/main" id="{DC02DE68-FC72-40FC-AB18-E6CFE2538A2B}"/>
              </a:ext>
            </a:extLst>
          </p:cNvPr>
          <p:cNvPicPr>
            <a:picLocks noGrp="1" noChangeAspect="1"/>
          </p:cNvPicPr>
          <p:nvPr>
            <p:ph sz="half" idx="1"/>
          </p:nvPr>
        </p:nvPicPr>
        <p:blipFill>
          <a:blip r:embed="rId2"/>
          <a:stretch>
            <a:fillRect/>
          </a:stretch>
        </p:blipFill>
        <p:spPr>
          <a:xfrm>
            <a:off x="838200" y="1825624"/>
            <a:ext cx="6966540" cy="670719"/>
          </a:xfrm>
          <a:prstGeom prst="rect">
            <a:avLst/>
          </a:prstGeom>
        </p:spPr>
      </p:pic>
      <p:pic>
        <p:nvPicPr>
          <p:cNvPr id="8" name="Content Placeholder 7">
            <a:extLst>
              <a:ext uri="{FF2B5EF4-FFF2-40B4-BE49-F238E27FC236}">
                <a16:creationId xmlns:a16="http://schemas.microsoft.com/office/drawing/2014/main" id="{F5AAD295-9C01-4124-BF57-2EFAF3A29329}"/>
              </a:ext>
            </a:extLst>
          </p:cNvPr>
          <p:cNvPicPr>
            <a:picLocks noGrp="1" noChangeAspect="1"/>
          </p:cNvPicPr>
          <p:nvPr>
            <p:ph sz="half" idx="2"/>
          </p:nvPr>
        </p:nvPicPr>
        <p:blipFill>
          <a:blip r:embed="rId3"/>
          <a:stretch>
            <a:fillRect/>
          </a:stretch>
        </p:blipFill>
        <p:spPr>
          <a:xfrm>
            <a:off x="6172200" y="2402715"/>
            <a:ext cx="5181600" cy="3197157"/>
          </a:xfrm>
          <a:prstGeom prst="rect">
            <a:avLst/>
          </a:prstGeom>
        </p:spPr>
      </p:pic>
      <p:pic>
        <p:nvPicPr>
          <p:cNvPr id="7" name="Picture 6">
            <a:extLst>
              <a:ext uri="{FF2B5EF4-FFF2-40B4-BE49-F238E27FC236}">
                <a16:creationId xmlns:a16="http://schemas.microsoft.com/office/drawing/2014/main" id="{A1497017-C354-49B0-9B97-E4667686E93E}"/>
              </a:ext>
            </a:extLst>
          </p:cNvPr>
          <p:cNvPicPr>
            <a:picLocks noChangeAspect="1"/>
          </p:cNvPicPr>
          <p:nvPr/>
        </p:nvPicPr>
        <p:blipFill>
          <a:blip r:embed="rId4"/>
          <a:stretch>
            <a:fillRect/>
          </a:stretch>
        </p:blipFill>
        <p:spPr>
          <a:xfrm>
            <a:off x="838200" y="3218658"/>
            <a:ext cx="4086225" cy="1143000"/>
          </a:xfrm>
          <a:prstGeom prst="rect">
            <a:avLst/>
          </a:prstGeom>
        </p:spPr>
      </p:pic>
      <p:sp>
        <p:nvSpPr>
          <p:cNvPr id="10" name="Footer Placeholder 4">
            <a:extLst>
              <a:ext uri="{FF2B5EF4-FFF2-40B4-BE49-F238E27FC236}">
                <a16:creationId xmlns:a16="http://schemas.microsoft.com/office/drawing/2014/main" id="{A39FACDF-766C-45D9-AA8B-84DACAA2CC50}"/>
              </a:ext>
            </a:extLst>
          </p:cNvPr>
          <p:cNvSpPr txBox="1">
            <a:spLocks/>
          </p:cNvSpPr>
          <p:nvPr/>
        </p:nvSpPr>
        <p:spPr>
          <a:xfrm>
            <a:off x="263031" y="6257383"/>
            <a:ext cx="6856226" cy="361132"/>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https://corrr.tidymodels.org/</a:t>
            </a:r>
          </a:p>
        </p:txBody>
      </p:sp>
    </p:spTree>
    <p:extLst>
      <p:ext uri="{BB962C8B-B14F-4D97-AF65-F5344CB8AC3E}">
        <p14:creationId xmlns:p14="http://schemas.microsoft.com/office/powerpoint/2010/main" val="376547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F76D4-287A-414C-9E13-FBB5F88F23DA}"/>
              </a:ext>
            </a:extLst>
          </p:cNvPr>
          <p:cNvSpPr>
            <a:spLocks noGrp="1"/>
          </p:cNvSpPr>
          <p:nvPr>
            <p:ph type="title"/>
          </p:nvPr>
        </p:nvSpPr>
        <p:spPr/>
        <p:txBody>
          <a:bodyPr/>
          <a:lstStyle/>
          <a:p>
            <a:r>
              <a:rPr lang="en-US" dirty="0" err="1"/>
              <a:t>tidypredict</a:t>
            </a:r>
            <a:endParaRPr lang="en-US" dirty="0"/>
          </a:p>
        </p:txBody>
      </p:sp>
      <p:pic>
        <p:nvPicPr>
          <p:cNvPr id="4" name="Picture 3">
            <a:extLst>
              <a:ext uri="{FF2B5EF4-FFF2-40B4-BE49-F238E27FC236}">
                <a16:creationId xmlns:a16="http://schemas.microsoft.com/office/drawing/2014/main" id="{178E9E54-3F44-4904-83A0-91699F6AFB40}"/>
              </a:ext>
            </a:extLst>
          </p:cNvPr>
          <p:cNvPicPr>
            <a:picLocks noChangeAspect="1"/>
          </p:cNvPicPr>
          <p:nvPr/>
        </p:nvPicPr>
        <p:blipFill>
          <a:blip r:embed="rId2"/>
          <a:stretch>
            <a:fillRect/>
          </a:stretch>
        </p:blipFill>
        <p:spPr>
          <a:xfrm>
            <a:off x="0" y="1850081"/>
            <a:ext cx="12192000" cy="3157838"/>
          </a:xfrm>
          <a:prstGeom prst="rect">
            <a:avLst/>
          </a:prstGeom>
        </p:spPr>
      </p:pic>
      <p:sp>
        <p:nvSpPr>
          <p:cNvPr id="6" name="Footer Placeholder 4">
            <a:extLst>
              <a:ext uri="{FF2B5EF4-FFF2-40B4-BE49-F238E27FC236}">
                <a16:creationId xmlns:a16="http://schemas.microsoft.com/office/drawing/2014/main" id="{2D15A138-5993-48AE-9475-1AF8C043C0C1}"/>
              </a:ext>
            </a:extLst>
          </p:cNvPr>
          <p:cNvSpPr txBox="1">
            <a:spLocks/>
          </p:cNvSpPr>
          <p:nvPr/>
        </p:nvSpPr>
        <p:spPr>
          <a:xfrm>
            <a:off x="263031" y="6257383"/>
            <a:ext cx="6856226" cy="361132"/>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https://tidypredict.tidymodels.org/</a:t>
            </a:r>
          </a:p>
        </p:txBody>
      </p:sp>
    </p:spTree>
    <p:extLst>
      <p:ext uri="{BB962C8B-B14F-4D97-AF65-F5344CB8AC3E}">
        <p14:creationId xmlns:p14="http://schemas.microsoft.com/office/powerpoint/2010/main" val="217278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r4ds.had.co.nz/diagrams/data-science.png">
            <a:extLst>
              <a:ext uri="{FF2B5EF4-FFF2-40B4-BE49-F238E27FC236}">
                <a16:creationId xmlns:a16="http://schemas.microsoft.com/office/drawing/2014/main" id="{0B00471B-F4C8-4DB6-9B4C-86F256A80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918" y="2010814"/>
            <a:ext cx="7091172" cy="2606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546123-F740-4A3D-B650-CCAF7DAD75A0}"/>
              </a:ext>
            </a:extLst>
          </p:cNvPr>
          <p:cNvSpPr>
            <a:spLocks noGrp="1"/>
          </p:cNvSpPr>
          <p:nvPr>
            <p:ph type="title"/>
          </p:nvPr>
        </p:nvSpPr>
        <p:spPr/>
        <p:txBody>
          <a:bodyPr/>
          <a:lstStyle/>
          <a:p>
            <a:r>
              <a:rPr lang="en-US" dirty="0"/>
              <a:t>Common parts of Data Science</a:t>
            </a:r>
          </a:p>
        </p:txBody>
      </p:sp>
      <p:sp>
        <p:nvSpPr>
          <p:cNvPr id="7" name="Content Placeholder 6">
            <a:extLst>
              <a:ext uri="{FF2B5EF4-FFF2-40B4-BE49-F238E27FC236}">
                <a16:creationId xmlns:a16="http://schemas.microsoft.com/office/drawing/2014/main" id="{856A3E9F-5790-439C-BB2E-A93B51F5FEEF}"/>
              </a:ext>
            </a:extLst>
          </p:cNvPr>
          <p:cNvSpPr>
            <a:spLocks noGrp="1"/>
          </p:cNvSpPr>
          <p:nvPr>
            <p:ph sz="quarter" idx="14"/>
          </p:nvPr>
        </p:nvSpPr>
        <p:spPr/>
        <p:txBody>
          <a:bodyPr/>
          <a:lstStyle/>
          <a:p>
            <a:pPr marL="0" indent="0">
              <a:buNone/>
            </a:pPr>
            <a:r>
              <a:rPr lang="en-US" dirty="0"/>
              <a:t> </a:t>
            </a:r>
          </a:p>
        </p:txBody>
      </p:sp>
      <p:sp>
        <p:nvSpPr>
          <p:cNvPr id="8" name="Footer Placeholder 4">
            <a:extLst>
              <a:ext uri="{FF2B5EF4-FFF2-40B4-BE49-F238E27FC236}">
                <a16:creationId xmlns:a16="http://schemas.microsoft.com/office/drawing/2014/main" id="{D07C5BD5-2ACD-4EE1-8C04-F5B126A1F88C}"/>
              </a:ext>
            </a:extLst>
          </p:cNvPr>
          <p:cNvSpPr>
            <a:spLocks noGrp="1"/>
          </p:cNvSpPr>
          <p:nvPr>
            <p:ph type="ftr" sz="quarter" idx="3"/>
          </p:nvPr>
        </p:nvSpPr>
        <p:spPr>
          <a:xfrm>
            <a:off x="263031" y="6257382"/>
            <a:ext cx="5702544" cy="404193"/>
          </a:xfrm>
        </p:spPr>
        <p:txBody>
          <a:bodyPr/>
          <a:lstStyle/>
          <a:p>
            <a:pPr algn="l"/>
            <a:r>
              <a:rPr lang="en-US" sz="1600" dirty="0">
                <a:solidFill>
                  <a:schemeClr val="bg2">
                    <a:lumMod val="75000"/>
                  </a:schemeClr>
                </a:solidFill>
              </a:rPr>
              <a:t>https://r4ds.had.co.nz/introduction.html</a:t>
            </a:r>
          </a:p>
        </p:txBody>
      </p:sp>
    </p:spTree>
    <p:extLst>
      <p:ext uri="{BB962C8B-B14F-4D97-AF65-F5344CB8AC3E}">
        <p14:creationId xmlns:p14="http://schemas.microsoft.com/office/powerpoint/2010/main" val="42806601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F54C-6047-465B-834B-4E71A17AE64D}"/>
              </a:ext>
            </a:extLst>
          </p:cNvPr>
          <p:cNvSpPr>
            <a:spLocks noGrp="1"/>
          </p:cNvSpPr>
          <p:nvPr>
            <p:ph type="title"/>
          </p:nvPr>
        </p:nvSpPr>
        <p:spPr/>
        <p:txBody>
          <a:bodyPr/>
          <a:lstStyle/>
          <a:p>
            <a:r>
              <a:rPr lang="en-US" dirty="0"/>
              <a:t>Saving the parsed model</a:t>
            </a:r>
          </a:p>
        </p:txBody>
      </p:sp>
      <p:pic>
        <p:nvPicPr>
          <p:cNvPr id="3" name="Picture 2">
            <a:extLst>
              <a:ext uri="{FF2B5EF4-FFF2-40B4-BE49-F238E27FC236}">
                <a16:creationId xmlns:a16="http://schemas.microsoft.com/office/drawing/2014/main" id="{F80D65C7-9BEE-4BC6-BB43-CF1AAAFDB3C7}"/>
              </a:ext>
            </a:extLst>
          </p:cNvPr>
          <p:cNvPicPr>
            <a:picLocks noChangeAspect="1"/>
          </p:cNvPicPr>
          <p:nvPr/>
        </p:nvPicPr>
        <p:blipFill>
          <a:blip r:embed="rId2"/>
          <a:stretch>
            <a:fillRect/>
          </a:stretch>
        </p:blipFill>
        <p:spPr>
          <a:xfrm>
            <a:off x="304800" y="1872414"/>
            <a:ext cx="11582400" cy="4171950"/>
          </a:xfrm>
          <a:prstGeom prst="rect">
            <a:avLst/>
          </a:prstGeom>
        </p:spPr>
      </p:pic>
      <p:sp>
        <p:nvSpPr>
          <p:cNvPr id="5" name="Footer Placeholder 4">
            <a:extLst>
              <a:ext uri="{FF2B5EF4-FFF2-40B4-BE49-F238E27FC236}">
                <a16:creationId xmlns:a16="http://schemas.microsoft.com/office/drawing/2014/main" id="{03DCD036-BBCC-4D2B-9F55-C4B26558D278}"/>
              </a:ext>
            </a:extLst>
          </p:cNvPr>
          <p:cNvSpPr txBox="1">
            <a:spLocks/>
          </p:cNvSpPr>
          <p:nvPr/>
        </p:nvSpPr>
        <p:spPr>
          <a:xfrm>
            <a:off x="263031" y="6257383"/>
            <a:ext cx="6856226" cy="361132"/>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https://rstudio.com/resources/webinars/modeling-in-databases-with-r/ </a:t>
            </a:r>
          </a:p>
        </p:txBody>
      </p:sp>
    </p:spTree>
    <p:extLst>
      <p:ext uri="{BB962C8B-B14F-4D97-AF65-F5344CB8AC3E}">
        <p14:creationId xmlns:p14="http://schemas.microsoft.com/office/powerpoint/2010/main" val="869944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A59AC-141C-41D6-8169-8E0C51F10FEB}"/>
              </a:ext>
            </a:extLst>
          </p:cNvPr>
          <p:cNvSpPr>
            <a:spLocks noGrp="1"/>
          </p:cNvSpPr>
          <p:nvPr>
            <p:ph type="title"/>
          </p:nvPr>
        </p:nvSpPr>
        <p:spPr/>
        <p:txBody>
          <a:bodyPr/>
          <a:lstStyle/>
          <a:p>
            <a:r>
              <a:rPr lang="en-US" dirty="0" err="1"/>
              <a:t>tidypredict</a:t>
            </a:r>
            <a:r>
              <a:rPr lang="en-US" dirty="0"/>
              <a:t> example (after having built model)</a:t>
            </a:r>
          </a:p>
        </p:txBody>
      </p:sp>
      <p:sp>
        <p:nvSpPr>
          <p:cNvPr id="4" name="TextBox 3">
            <a:extLst>
              <a:ext uri="{FF2B5EF4-FFF2-40B4-BE49-F238E27FC236}">
                <a16:creationId xmlns:a16="http://schemas.microsoft.com/office/drawing/2014/main" id="{E96641EF-C5EC-41E9-83F4-27143E74921F}"/>
              </a:ext>
            </a:extLst>
          </p:cNvPr>
          <p:cNvSpPr txBox="1"/>
          <p:nvPr/>
        </p:nvSpPr>
        <p:spPr>
          <a:xfrm>
            <a:off x="141515" y="1924905"/>
            <a:ext cx="12050486" cy="1077218"/>
          </a:xfrm>
          <a:prstGeom prst="rect">
            <a:avLst/>
          </a:prstGeom>
          <a:noFill/>
        </p:spPr>
        <p:txBody>
          <a:bodyPr wrap="square">
            <a:spAutoFit/>
          </a:bodyPr>
          <a:lstStyle/>
          <a:p>
            <a:r>
              <a:rPr lang="en-US" sz="1600" dirty="0" err="1"/>
              <a:t>update_statement</a:t>
            </a:r>
            <a:r>
              <a:rPr lang="en-US" sz="1600" dirty="0"/>
              <a:t> &lt;- </a:t>
            </a:r>
            <a:r>
              <a:rPr lang="en-US" sz="1600" dirty="0" err="1"/>
              <a:t>build_sql</a:t>
            </a:r>
            <a:r>
              <a:rPr lang="en-US" sz="1600" dirty="0"/>
              <a:t>("UPDATE </a:t>
            </a:r>
            <a:r>
              <a:rPr lang="en-US" sz="1600" dirty="0" err="1"/>
              <a:t>flights_table</a:t>
            </a:r>
            <a:r>
              <a:rPr lang="en-US" sz="1600" dirty="0"/>
              <a:t> SET </a:t>
            </a:r>
            <a:r>
              <a:rPr lang="en-US" sz="1600" dirty="0" err="1"/>
              <a:t>current_score</a:t>
            </a:r>
            <a:r>
              <a:rPr lang="en-US" sz="1600" dirty="0"/>
              <a:t>  = ",     </a:t>
            </a:r>
            <a:r>
              <a:rPr lang="en-US" sz="1600" dirty="0" err="1">
                <a:highlight>
                  <a:srgbClr val="FFFF00"/>
                </a:highlight>
              </a:rPr>
              <a:t>tidypredict_sql</a:t>
            </a:r>
            <a:r>
              <a:rPr lang="en-US" sz="1600" dirty="0">
                <a:highlight>
                  <a:srgbClr val="FFFF00"/>
                </a:highlight>
              </a:rPr>
              <a:t>(model, con = con)</a:t>
            </a:r>
            <a:r>
              <a:rPr lang="en-US" sz="1600" dirty="0"/>
              <a:t>, con = con)</a:t>
            </a:r>
            <a:br>
              <a:rPr lang="en-US" sz="1600" dirty="0"/>
            </a:br>
            <a:endParaRPr lang="en-US" sz="1600" dirty="0"/>
          </a:p>
          <a:p>
            <a:r>
              <a:rPr lang="en-US" sz="1600" dirty="0" err="1"/>
              <a:t>update_statement</a:t>
            </a:r>
            <a:br>
              <a:rPr lang="en-US" sz="1600" dirty="0"/>
            </a:br>
            <a:r>
              <a:rPr lang="en-US" sz="1600" dirty="0"/>
              <a:t>#&gt; &lt;SQL&gt; UPDATE </a:t>
            </a:r>
            <a:r>
              <a:rPr lang="en-US" sz="1600" dirty="0" err="1"/>
              <a:t>flights_table</a:t>
            </a:r>
            <a:r>
              <a:rPr lang="en-US" sz="1600" dirty="0"/>
              <a:t> SET </a:t>
            </a:r>
            <a:r>
              <a:rPr lang="en-US" sz="1600" dirty="0" err="1"/>
              <a:t>current_score</a:t>
            </a:r>
            <a:r>
              <a:rPr lang="en-US" sz="1600" dirty="0"/>
              <a:t>  = -3.5984422918702 + (`hour` * 1.38710560882252) + (`distance` * -0.00307606912118567)</a:t>
            </a:r>
          </a:p>
        </p:txBody>
      </p:sp>
      <p:sp>
        <p:nvSpPr>
          <p:cNvPr id="5" name="TextBox 4">
            <a:extLst>
              <a:ext uri="{FF2B5EF4-FFF2-40B4-BE49-F238E27FC236}">
                <a16:creationId xmlns:a16="http://schemas.microsoft.com/office/drawing/2014/main" id="{8B740C39-1788-4B08-B120-1E707E5C965D}"/>
              </a:ext>
            </a:extLst>
          </p:cNvPr>
          <p:cNvSpPr txBox="1"/>
          <p:nvPr/>
        </p:nvSpPr>
        <p:spPr>
          <a:xfrm>
            <a:off x="141515" y="3855878"/>
            <a:ext cx="12050486" cy="400110"/>
          </a:xfrm>
          <a:prstGeom prst="rect">
            <a:avLst/>
          </a:prstGeom>
          <a:noFill/>
        </p:spPr>
        <p:txBody>
          <a:bodyPr wrap="square">
            <a:spAutoFit/>
          </a:bodyPr>
          <a:lstStyle/>
          <a:p>
            <a:r>
              <a:rPr lang="en-US" sz="2000" dirty="0">
                <a:solidFill>
                  <a:srgbClr val="C00000"/>
                </a:solidFill>
              </a:rPr>
              <a:t>SQL statements for models like </a:t>
            </a:r>
            <a:r>
              <a:rPr lang="en-US" sz="2000" dirty="0" err="1">
                <a:solidFill>
                  <a:srgbClr val="C00000"/>
                </a:solidFill>
              </a:rPr>
              <a:t>xgboost</a:t>
            </a:r>
            <a:r>
              <a:rPr lang="en-US" sz="2000" dirty="0">
                <a:solidFill>
                  <a:srgbClr val="C00000"/>
                </a:solidFill>
              </a:rPr>
              <a:t> or random forests make for VERY LONG SQL statements</a:t>
            </a:r>
          </a:p>
        </p:txBody>
      </p:sp>
      <p:sp>
        <p:nvSpPr>
          <p:cNvPr id="7" name="Footer Placeholder 4">
            <a:extLst>
              <a:ext uri="{FF2B5EF4-FFF2-40B4-BE49-F238E27FC236}">
                <a16:creationId xmlns:a16="http://schemas.microsoft.com/office/drawing/2014/main" id="{71A36886-0370-4A1C-9833-3637B2631EE1}"/>
              </a:ext>
            </a:extLst>
          </p:cNvPr>
          <p:cNvSpPr txBox="1">
            <a:spLocks/>
          </p:cNvSpPr>
          <p:nvPr/>
        </p:nvSpPr>
        <p:spPr>
          <a:xfrm>
            <a:off x="263031" y="6257383"/>
            <a:ext cx="6856226" cy="361132"/>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https://tidypredict.tidymodels.org/</a:t>
            </a:r>
          </a:p>
          <a:p>
            <a:r>
              <a:rPr lang="en-US" sz="1600" dirty="0">
                <a:solidFill>
                  <a:schemeClr val="bg2">
                    <a:lumMod val="75000"/>
                  </a:schemeClr>
                </a:solidFill>
              </a:rPr>
              <a:t> </a:t>
            </a:r>
          </a:p>
        </p:txBody>
      </p:sp>
    </p:spTree>
    <p:extLst>
      <p:ext uri="{BB962C8B-B14F-4D97-AF65-F5344CB8AC3E}">
        <p14:creationId xmlns:p14="http://schemas.microsoft.com/office/powerpoint/2010/main" val="94657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BD267-CD0A-463E-B4D1-336F4D9B8CD0}"/>
              </a:ext>
            </a:extLst>
          </p:cNvPr>
          <p:cNvSpPr>
            <a:spLocks noGrp="1"/>
          </p:cNvSpPr>
          <p:nvPr>
            <p:ph type="title"/>
          </p:nvPr>
        </p:nvSpPr>
        <p:spPr/>
        <p:txBody>
          <a:bodyPr/>
          <a:lstStyle/>
          <a:p>
            <a:r>
              <a:rPr lang="en-US" dirty="0" err="1"/>
              <a:t>tidypredict</a:t>
            </a:r>
            <a:r>
              <a:rPr lang="en-US" dirty="0"/>
              <a:t> models supported</a:t>
            </a:r>
          </a:p>
        </p:txBody>
      </p:sp>
      <p:pic>
        <p:nvPicPr>
          <p:cNvPr id="4" name="Content Placeholder 3">
            <a:extLst>
              <a:ext uri="{FF2B5EF4-FFF2-40B4-BE49-F238E27FC236}">
                <a16:creationId xmlns:a16="http://schemas.microsoft.com/office/drawing/2014/main" id="{8A43655A-F7F2-4594-A172-4018F430F165}"/>
              </a:ext>
            </a:extLst>
          </p:cNvPr>
          <p:cNvPicPr>
            <a:picLocks noGrp="1" noChangeAspect="1"/>
          </p:cNvPicPr>
          <p:nvPr>
            <p:ph idx="1"/>
          </p:nvPr>
        </p:nvPicPr>
        <p:blipFill rotWithShape="1">
          <a:blip r:embed="rId2"/>
          <a:srcRect t="19764"/>
          <a:stretch/>
        </p:blipFill>
        <p:spPr>
          <a:xfrm>
            <a:off x="838200" y="2550694"/>
            <a:ext cx="9058925" cy="3491331"/>
          </a:xfrm>
          <a:prstGeom prst="rect">
            <a:avLst/>
          </a:prstGeom>
        </p:spPr>
      </p:pic>
      <p:sp>
        <p:nvSpPr>
          <p:cNvPr id="6" name="Footer Placeholder 4">
            <a:extLst>
              <a:ext uri="{FF2B5EF4-FFF2-40B4-BE49-F238E27FC236}">
                <a16:creationId xmlns:a16="http://schemas.microsoft.com/office/drawing/2014/main" id="{267ACBAE-813E-4150-B847-B6B5634545EB}"/>
              </a:ext>
            </a:extLst>
          </p:cNvPr>
          <p:cNvSpPr txBox="1">
            <a:spLocks/>
          </p:cNvSpPr>
          <p:nvPr/>
        </p:nvSpPr>
        <p:spPr>
          <a:xfrm>
            <a:off x="263031" y="6257383"/>
            <a:ext cx="6856226" cy="361132"/>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https://rstudio.com/resources/webinars/modeling-in-databases-with-r/ </a:t>
            </a:r>
          </a:p>
        </p:txBody>
      </p:sp>
    </p:spTree>
    <p:extLst>
      <p:ext uri="{BB962C8B-B14F-4D97-AF65-F5344CB8AC3E}">
        <p14:creationId xmlns:p14="http://schemas.microsoft.com/office/powerpoint/2010/main" val="351260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0538-571D-4B1B-9B57-A2AECFAF346B}"/>
              </a:ext>
            </a:extLst>
          </p:cNvPr>
          <p:cNvSpPr>
            <a:spLocks noGrp="1"/>
          </p:cNvSpPr>
          <p:nvPr>
            <p:ph type="title"/>
          </p:nvPr>
        </p:nvSpPr>
        <p:spPr>
          <a:xfrm>
            <a:off x="838200" y="365125"/>
            <a:ext cx="11353800" cy="1325563"/>
          </a:xfrm>
        </p:spPr>
        <p:txBody>
          <a:bodyPr/>
          <a:lstStyle/>
          <a:p>
            <a:r>
              <a:rPr lang="en-US" dirty="0" err="1"/>
              <a:t>modeldb</a:t>
            </a:r>
            <a:r>
              <a:rPr lang="en-US" dirty="0"/>
              <a:t> estimates the model in the database</a:t>
            </a:r>
          </a:p>
        </p:txBody>
      </p:sp>
      <p:pic>
        <p:nvPicPr>
          <p:cNvPr id="4" name="Picture 3">
            <a:extLst>
              <a:ext uri="{FF2B5EF4-FFF2-40B4-BE49-F238E27FC236}">
                <a16:creationId xmlns:a16="http://schemas.microsoft.com/office/drawing/2014/main" id="{998B65B8-86B7-4DE1-B8C8-359760F0BAD4}"/>
              </a:ext>
            </a:extLst>
          </p:cNvPr>
          <p:cNvPicPr>
            <a:picLocks noChangeAspect="1"/>
          </p:cNvPicPr>
          <p:nvPr/>
        </p:nvPicPr>
        <p:blipFill>
          <a:blip r:embed="rId2"/>
          <a:stretch>
            <a:fillRect/>
          </a:stretch>
        </p:blipFill>
        <p:spPr>
          <a:xfrm>
            <a:off x="1311191" y="1690688"/>
            <a:ext cx="8639175" cy="4867275"/>
          </a:xfrm>
          <a:prstGeom prst="rect">
            <a:avLst/>
          </a:prstGeom>
        </p:spPr>
      </p:pic>
      <p:sp>
        <p:nvSpPr>
          <p:cNvPr id="6" name="Footer Placeholder 4">
            <a:extLst>
              <a:ext uri="{FF2B5EF4-FFF2-40B4-BE49-F238E27FC236}">
                <a16:creationId xmlns:a16="http://schemas.microsoft.com/office/drawing/2014/main" id="{F567B032-AED8-4327-BBBD-53FE229B5741}"/>
              </a:ext>
            </a:extLst>
          </p:cNvPr>
          <p:cNvSpPr txBox="1">
            <a:spLocks/>
          </p:cNvSpPr>
          <p:nvPr/>
        </p:nvSpPr>
        <p:spPr>
          <a:xfrm>
            <a:off x="263031" y="6257383"/>
            <a:ext cx="6856226" cy="361132"/>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https://rstudio.com/resources/webinars/modeling-in-databases-with-r/ </a:t>
            </a:r>
          </a:p>
        </p:txBody>
      </p:sp>
    </p:spTree>
    <p:extLst>
      <p:ext uri="{BB962C8B-B14F-4D97-AF65-F5344CB8AC3E}">
        <p14:creationId xmlns:p14="http://schemas.microsoft.com/office/powerpoint/2010/main" val="3064456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00154-4BD1-4BCA-857F-144149722DA2}"/>
              </a:ext>
            </a:extLst>
          </p:cNvPr>
          <p:cNvSpPr>
            <a:spLocks noGrp="1"/>
          </p:cNvSpPr>
          <p:nvPr>
            <p:ph type="title"/>
          </p:nvPr>
        </p:nvSpPr>
        <p:spPr/>
        <p:txBody>
          <a:bodyPr/>
          <a:lstStyle/>
          <a:p>
            <a:r>
              <a:rPr lang="en-US" dirty="0" err="1"/>
              <a:t>modeldb</a:t>
            </a:r>
            <a:r>
              <a:rPr lang="en-US" dirty="0"/>
              <a:t> + </a:t>
            </a:r>
            <a:r>
              <a:rPr lang="en-US" dirty="0" err="1"/>
              <a:t>tidypredict</a:t>
            </a:r>
            <a:endParaRPr lang="en-US" dirty="0"/>
          </a:p>
        </p:txBody>
      </p:sp>
      <p:pic>
        <p:nvPicPr>
          <p:cNvPr id="4" name="Picture 3">
            <a:extLst>
              <a:ext uri="{FF2B5EF4-FFF2-40B4-BE49-F238E27FC236}">
                <a16:creationId xmlns:a16="http://schemas.microsoft.com/office/drawing/2014/main" id="{39BAA4AC-E748-40D4-8B4C-303E4FB62552}"/>
              </a:ext>
            </a:extLst>
          </p:cNvPr>
          <p:cNvPicPr>
            <a:picLocks noChangeAspect="1"/>
          </p:cNvPicPr>
          <p:nvPr/>
        </p:nvPicPr>
        <p:blipFill>
          <a:blip r:embed="rId2"/>
          <a:stretch>
            <a:fillRect/>
          </a:stretch>
        </p:blipFill>
        <p:spPr>
          <a:xfrm>
            <a:off x="838200" y="1718762"/>
            <a:ext cx="9906000" cy="4810125"/>
          </a:xfrm>
          <a:prstGeom prst="rect">
            <a:avLst/>
          </a:prstGeom>
        </p:spPr>
      </p:pic>
      <p:sp>
        <p:nvSpPr>
          <p:cNvPr id="6" name="Footer Placeholder 4">
            <a:extLst>
              <a:ext uri="{FF2B5EF4-FFF2-40B4-BE49-F238E27FC236}">
                <a16:creationId xmlns:a16="http://schemas.microsoft.com/office/drawing/2014/main" id="{EAFA997C-CBAE-4002-89CA-2130DBD8A4B0}"/>
              </a:ext>
            </a:extLst>
          </p:cNvPr>
          <p:cNvSpPr txBox="1">
            <a:spLocks/>
          </p:cNvSpPr>
          <p:nvPr/>
        </p:nvSpPr>
        <p:spPr>
          <a:xfrm>
            <a:off x="263031" y="6257383"/>
            <a:ext cx="6856226" cy="361132"/>
          </a:xfrm>
          <a:prstGeom prst="rect">
            <a:avLst/>
          </a:prstGeom>
        </p:spPr>
        <p:txBody>
          <a:bodyPr/>
          <a:lstStyle>
            <a:defPPr>
              <a:defRPr lang="en-US"/>
            </a:defPPr>
            <a:lvl1pPr marL="0" algn="l" defTabSz="915216" rtl="0" eaLnBrk="1" latinLnBrk="0" hangingPunct="1">
              <a:defRPr sz="1900" kern="1200">
                <a:solidFill>
                  <a:schemeClr val="tx1"/>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1600" dirty="0">
                <a:solidFill>
                  <a:schemeClr val="bg2">
                    <a:lumMod val="75000"/>
                  </a:schemeClr>
                </a:solidFill>
              </a:rPr>
              <a:t>https://rstudio.com/resources/webinars/modeling-in-databases-with-r/ </a:t>
            </a:r>
          </a:p>
        </p:txBody>
      </p:sp>
    </p:spTree>
    <p:extLst>
      <p:ext uri="{BB962C8B-B14F-4D97-AF65-F5344CB8AC3E}">
        <p14:creationId xmlns:p14="http://schemas.microsoft.com/office/powerpoint/2010/main" val="850705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C264-C168-4D5E-92CA-23035641B472}"/>
              </a:ext>
            </a:extLst>
          </p:cNvPr>
          <p:cNvSpPr>
            <a:spLocks noGrp="1"/>
          </p:cNvSpPr>
          <p:nvPr>
            <p:ph type="title"/>
          </p:nvPr>
        </p:nvSpPr>
        <p:spPr/>
        <p:txBody>
          <a:bodyPr/>
          <a:lstStyle/>
          <a:p>
            <a:r>
              <a:rPr lang="en-US" dirty="0"/>
              <a:t>Some important notes</a:t>
            </a:r>
          </a:p>
        </p:txBody>
      </p:sp>
      <p:sp>
        <p:nvSpPr>
          <p:cNvPr id="3" name="Content Placeholder 2">
            <a:extLst>
              <a:ext uri="{FF2B5EF4-FFF2-40B4-BE49-F238E27FC236}">
                <a16:creationId xmlns:a16="http://schemas.microsoft.com/office/drawing/2014/main" id="{B8943046-4775-4F13-AF44-7EEF2B4E4632}"/>
              </a:ext>
            </a:extLst>
          </p:cNvPr>
          <p:cNvSpPr>
            <a:spLocks noGrp="1"/>
          </p:cNvSpPr>
          <p:nvPr>
            <p:ph idx="1"/>
          </p:nvPr>
        </p:nvSpPr>
        <p:spPr/>
        <p:txBody>
          <a:bodyPr>
            <a:normAutofit lnSpcReduction="10000"/>
          </a:bodyPr>
          <a:lstStyle/>
          <a:p>
            <a:r>
              <a:rPr lang="en-US" dirty="0"/>
              <a:t>Not </a:t>
            </a:r>
            <a:r>
              <a:rPr lang="en-US" i="1" dirty="0"/>
              <a:t>all</a:t>
            </a:r>
            <a:r>
              <a:rPr lang="en-US" dirty="0"/>
              <a:t> of R is supported, mostly just `</a:t>
            </a:r>
            <a:r>
              <a:rPr lang="en-US" dirty="0" err="1"/>
              <a:t>dplyr</a:t>
            </a:r>
            <a:r>
              <a:rPr lang="en-US" dirty="0"/>
              <a:t>` and things that are able to run on `</a:t>
            </a:r>
            <a:r>
              <a:rPr lang="en-US" dirty="0" err="1"/>
              <a:t>dplyr</a:t>
            </a:r>
            <a:r>
              <a:rPr lang="en-US" dirty="0"/>
              <a:t>`</a:t>
            </a:r>
          </a:p>
          <a:p>
            <a:r>
              <a:rPr lang="en-US" dirty="0"/>
              <a:t>SQL functions (that don’t exist in R) can still be run within </a:t>
            </a:r>
            <a:r>
              <a:rPr lang="en-US" dirty="0" err="1"/>
              <a:t>dplyr</a:t>
            </a:r>
            <a:r>
              <a:rPr lang="en-US" dirty="0"/>
              <a:t> verbs</a:t>
            </a:r>
          </a:p>
          <a:p>
            <a:r>
              <a:rPr lang="en-US" dirty="0"/>
              <a:t>See </a:t>
            </a:r>
            <a:r>
              <a:rPr lang="en-US" dirty="0">
                <a:hlinkClick r:id="rId2"/>
              </a:rPr>
              <a:t>https://db.rstudio.com/</a:t>
            </a:r>
            <a:r>
              <a:rPr lang="en-US" dirty="0"/>
              <a:t> for best practices and details on security</a:t>
            </a:r>
          </a:p>
          <a:p>
            <a:r>
              <a:rPr lang="en-US" dirty="0"/>
              <a:t>Did not cover all relevant packages:</a:t>
            </a:r>
          </a:p>
          <a:p>
            <a:pPr lvl="1"/>
            <a:r>
              <a:rPr lang="en-US" dirty="0" err="1"/>
              <a:t>sparklyr</a:t>
            </a:r>
            <a:r>
              <a:rPr lang="en-US" dirty="0"/>
              <a:t> (and production pipelines, etc.)</a:t>
            </a:r>
          </a:p>
          <a:p>
            <a:pPr lvl="1"/>
            <a:r>
              <a:rPr lang="en-US" dirty="0" err="1"/>
              <a:t>rsparkling</a:t>
            </a:r>
            <a:endParaRPr lang="en-US" dirty="0"/>
          </a:p>
          <a:p>
            <a:pPr lvl="1"/>
            <a:r>
              <a:rPr lang="en-US" dirty="0"/>
              <a:t>dm (data model)</a:t>
            </a:r>
          </a:p>
          <a:p>
            <a:pPr lvl="1"/>
            <a:r>
              <a:rPr lang="en-US" dirty="0" err="1"/>
              <a:t>tidyquery</a:t>
            </a:r>
            <a:endParaRPr lang="en-US" dirty="0"/>
          </a:p>
          <a:p>
            <a:pPr lvl="1"/>
            <a:r>
              <a:rPr lang="en-US" dirty="0" err="1"/>
              <a:t>rjdbc</a:t>
            </a:r>
            <a:endParaRPr lang="en-US" dirty="0"/>
          </a:p>
          <a:p>
            <a:pPr lvl="1"/>
            <a:r>
              <a:rPr lang="en-US" dirty="0"/>
              <a:t>…</a:t>
            </a:r>
          </a:p>
          <a:p>
            <a:pPr lvl="1"/>
            <a:endParaRPr lang="en-US" dirty="0"/>
          </a:p>
        </p:txBody>
      </p:sp>
      <p:pic>
        <p:nvPicPr>
          <p:cNvPr id="5" name="Picture 2" descr="Data Science in Spark with Sparklyr : : CHEAT SHEET">
            <a:extLst>
              <a:ext uri="{FF2B5EF4-FFF2-40B4-BE49-F238E27FC236}">
                <a16:creationId xmlns:a16="http://schemas.microsoft.com/office/drawing/2014/main" id="{835EA844-5BBE-4A7C-AB5B-7ED4F9612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0426" y="3871913"/>
            <a:ext cx="1990725"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5383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0BA9-124A-40FB-AF8C-785507B8AAE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F374EA3-B226-4A96-A294-F770298A0313}"/>
              </a:ext>
            </a:extLst>
          </p:cNvPr>
          <p:cNvSpPr>
            <a:spLocks noGrp="1"/>
          </p:cNvSpPr>
          <p:nvPr>
            <p:ph idx="1"/>
          </p:nvPr>
        </p:nvSpPr>
        <p:spPr>
          <a:xfrm>
            <a:off x="838200" y="1825625"/>
            <a:ext cx="10515600" cy="4667250"/>
          </a:xfrm>
        </p:spPr>
        <p:txBody>
          <a:bodyPr>
            <a:normAutofit fontScale="85000" lnSpcReduction="20000"/>
          </a:bodyPr>
          <a:lstStyle/>
          <a:p>
            <a:r>
              <a:rPr lang="en-US" dirty="0">
                <a:hlinkClick r:id="rId2"/>
              </a:rPr>
              <a:t>https://rstudio.com/resources/webinars/best-practices-for-working-with-databases/</a:t>
            </a:r>
            <a:r>
              <a:rPr lang="en-US" dirty="0"/>
              <a:t> (see associated link to </a:t>
            </a:r>
            <a:r>
              <a:rPr lang="en-US" dirty="0" err="1"/>
              <a:t>github</a:t>
            </a:r>
            <a:r>
              <a:rPr lang="en-US" dirty="0"/>
              <a:t> for presentation materials)</a:t>
            </a:r>
          </a:p>
          <a:p>
            <a:r>
              <a:rPr lang="en-US" dirty="0">
                <a:hlinkClick r:id="rId3"/>
              </a:rPr>
              <a:t>https://github.com/edgararuiz/big-data-w-r</a:t>
            </a:r>
            <a:r>
              <a:rPr lang="en-US" dirty="0"/>
              <a:t> </a:t>
            </a:r>
          </a:p>
          <a:p>
            <a:r>
              <a:rPr lang="en-US" dirty="0">
                <a:hlinkClick r:id="rId4"/>
              </a:rPr>
              <a:t>https://rstudio.com/resources/webinars/modeling-in-databases-with-r/</a:t>
            </a:r>
            <a:r>
              <a:rPr lang="en-US" dirty="0"/>
              <a:t> (see associated link to </a:t>
            </a:r>
            <a:r>
              <a:rPr lang="en-US" dirty="0" err="1"/>
              <a:t>github</a:t>
            </a:r>
            <a:r>
              <a:rPr lang="en-US" dirty="0"/>
              <a:t> for presentation materials)</a:t>
            </a:r>
          </a:p>
          <a:p>
            <a:r>
              <a:rPr lang="en-US" dirty="0">
                <a:hlinkClick r:id="rId5"/>
              </a:rPr>
              <a:t>https://rstudio.com/resources/rstudioconf-2019/databases-using-r-the-latest/</a:t>
            </a:r>
            <a:r>
              <a:rPr lang="en-US" dirty="0"/>
              <a:t> (see associated link to </a:t>
            </a:r>
            <a:r>
              <a:rPr lang="en-US" dirty="0" err="1"/>
              <a:t>github</a:t>
            </a:r>
            <a:r>
              <a:rPr lang="en-US" dirty="0"/>
              <a:t> for presentation materials)</a:t>
            </a:r>
          </a:p>
          <a:p>
            <a:r>
              <a:rPr lang="en-US" dirty="0">
                <a:hlinkClick r:id="rId6"/>
              </a:rPr>
              <a:t>https://db.rstudio.com/</a:t>
            </a:r>
            <a:endParaRPr lang="en-US" dirty="0"/>
          </a:p>
          <a:p>
            <a:r>
              <a:rPr lang="en-US" dirty="0">
                <a:hlinkClick r:id="rId7"/>
              </a:rPr>
              <a:t>https://corrr.tidymodels.org/</a:t>
            </a:r>
            <a:endParaRPr lang="en-US" dirty="0"/>
          </a:p>
          <a:p>
            <a:r>
              <a:rPr lang="en-US" dirty="0">
                <a:hlinkClick r:id="rId8"/>
              </a:rPr>
              <a:t>https://tidypredict.tidymodels.org/</a:t>
            </a:r>
            <a:endParaRPr lang="en-US" dirty="0"/>
          </a:p>
          <a:p>
            <a:r>
              <a:rPr lang="en-US" dirty="0">
                <a:hlinkClick r:id="rId9"/>
              </a:rPr>
              <a:t>https://edgararuiz.github.io/dbplot/</a:t>
            </a:r>
            <a:r>
              <a:rPr lang="en-US" dirty="0"/>
              <a:t> </a:t>
            </a:r>
          </a:p>
          <a:p>
            <a:r>
              <a:rPr lang="en-US" dirty="0">
                <a:hlinkClick r:id="rId10"/>
              </a:rPr>
              <a:t>https://therinspark.com/</a:t>
            </a:r>
            <a:r>
              <a:rPr lang="en-US" dirty="0"/>
              <a:t> </a:t>
            </a:r>
          </a:p>
          <a:p>
            <a:r>
              <a:rPr lang="en-US" dirty="0">
                <a:hlinkClick r:id="rId11"/>
              </a:rPr>
              <a:t>https://r4ds.had.co.nz/</a:t>
            </a:r>
            <a:r>
              <a:rPr lang="en-US" dirty="0"/>
              <a:t> </a:t>
            </a:r>
          </a:p>
        </p:txBody>
      </p:sp>
      <p:sp>
        <p:nvSpPr>
          <p:cNvPr id="4" name="Text Placeholder 2">
            <a:extLst>
              <a:ext uri="{FF2B5EF4-FFF2-40B4-BE49-F238E27FC236}">
                <a16:creationId xmlns:a16="http://schemas.microsoft.com/office/drawing/2014/main" id="{37E1B72F-7DB2-4670-9655-74534F7F2050}"/>
              </a:ext>
            </a:extLst>
          </p:cNvPr>
          <p:cNvSpPr txBox="1">
            <a:spLocks/>
          </p:cNvSpPr>
          <p:nvPr/>
        </p:nvSpPr>
        <p:spPr>
          <a:xfrm>
            <a:off x="8708571" y="4267200"/>
            <a:ext cx="3004458" cy="2431936"/>
          </a:xfrm>
          <a:prstGeom prst="rect">
            <a:avLst/>
          </a:prstGeom>
          <a:ln w="38100">
            <a:solidFill>
              <a:srgbClr val="C00000"/>
            </a:solidFill>
          </a:ln>
        </p:spPr>
        <p:txBody>
          <a:bodyPr vert="horz" lIns="91440" tIns="45720" rIns="91440" bIns="45720" rtlCol="0" anchor="ctr"/>
          <a:lstStyle>
            <a:defPPr>
              <a:defRPr lang="en-US"/>
            </a:defPPr>
            <a:lvl1pPr marL="0" algn="l" defTabSz="915216" rtl="0" eaLnBrk="1" latinLnBrk="0" hangingPunct="1">
              <a:defRPr sz="1200" kern="1200">
                <a:solidFill>
                  <a:schemeClr val="tx1">
                    <a:tint val="75000"/>
                  </a:schemeClr>
                </a:solidFill>
                <a:latin typeface="+mn-lt"/>
                <a:ea typeface="+mn-ea"/>
                <a:cs typeface="+mn-cs"/>
              </a:defRPr>
            </a:lvl1pPr>
            <a:lvl2pPr marL="457608" algn="l" defTabSz="915216" rtl="0" eaLnBrk="1" latinLnBrk="0" hangingPunct="1">
              <a:defRPr sz="1900" kern="1200">
                <a:solidFill>
                  <a:schemeClr val="tx1"/>
                </a:solidFill>
                <a:latin typeface="+mn-lt"/>
                <a:ea typeface="+mn-ea"/>
                <a:cs typeface="+mn-cs"/>
              </a:defRPr>
            </a:lvl2pPr>
            <a:lvl3pPr marL="915216" algn="l" defTabSz="915216" rtl="0" eaLnBrk="1" latinLnBrk="0" hangingPunct="1">
              <a:defRPr sz="1900" kern="1200">
                <a:solidFill>
                  <a:schemeClr val="tx1"/>
                </a:solidFill>
                <a:latin typeface="+mn-lt"/>
                <a:ea typeface="+mn-ea"/>
                <a:cs typeface="+mn-cs"/>
              </a:defRPr>
            </a:lvl3pPr>
            <a:lvl4pPr marL="1372822" algn="l" defTabSz="915216" rtl="0" eaLnBrk="1" latinLnBrk="0" hangingPunct="1">
              <a:defRPr sz="1900" kern="1200">
                <a:solidFill>
                  <a:schemeClr val="tx1"/>
                </a:solidFill>
                <a:latin typeface="+mn-lt"/>
                <a:ea typeface="+mn-ea"/>
                <a:cs typeface="+mn-cs"/>
              </a:defRPr>
            </a:lvl4pPr>
            <a:lvl5pPr marL="1830430" algn="l" defTabSz="915216" rtl="0" eaLnBrk="1" latinLnBrk="0" hangingPunct="1">
              <a:defRPr sz="1900" kern="1200">
                <a:solidFill>
                  <a:schemeClr val="tx1"/>
                </a:solidFill>
                <a:latin typeface="+mn-lt"/>
                <a:ea typeface="+mn-ea"/>
                <a:cs typeface="+mn-cs"/>
              </a:defRPr>
            </a:lvl5pPr>
            <a:lvl6pPr marL="2288038" algn="l" defTabSz="915216" rtl="0" eaLnBrk="1" latinLnBrk="0" hangingPunct="1">
              <a:defRPr sz="1900" kern="1200">
                <a:solidFill>
                  <a:schemeClr val="tx1"/>
                </a:solidFill>
                <a:latin typeface="+mn-lt"/>
                <a:ea typeface="+mn-ea"/>
                <a:cs typeface="+mn-cs"/>
              </a:defRPr>
            </a:lvl6pPr>
            <a:lvl7pPr marL="2745646" algn="l" defTabSz="915216" rtl="0" eaLnBrk="1" latinLnBrk="0" hangingPunct="1">
              <a:defRPr sz="1900" kern="1200">
                <a:solidFill>
                  <a:schemeClr val="tx1"/>
                </a:solidFill>
                <a:latin typeface="+mn-lt"/>
                <a:ea typeface="+mn-ea"/>
                <a:cs typeface="+mn-cs"/>
              </a:defRPr>
            </a:lvl7pPr>
            <a:lvl8pPr marL="3203253" algn="l" defTabSz="915216" rtl="0" eaLnBrk="1" latinLnBrk="0" hangingPunct="1">
              <a:defRPr sz="1900" kern="1200">
                <a:solidFill>
                  <a:schemeClr val="tx1"/>
                </a:solidFill>
                <a:latin typeface="+mn-lt"/>
                <a:ea typeface="+mn-ea"/>
                <a:cs typeface="+mn-cs"/>
              </a:defRPr>
            </a:lvl8pPr>
            <a:lvl9pPr marL="3660861" algn="l" defTabSz="915216" rtl="0" eaLnBrk="1" latinLnBrk="0" hangingPunct="1">
              <a:defRPr sz="1900" kern="1200">
                <a:solidFill>
                  <a:schemeClr val="tx1"/>
                </a:solidFill>
                <a:latin typeface="+mn-lt"/>
                <a:ea typeface="+mn-ea"/>
                <a:cs typeface="+mn-cs"/>
              </a:defRPr>
            </a:lvl9pPr>
          </a:lstStyle>
          <a:p>
            <a:r>
              <a:rPr lang="en-US" sz="2000" dirty="0">
                <a:solidFill>
                  <a:schemeClr val="tx1"/>
                </a:solidFill>
              </a:rPr>
              <a:t>Data Scientist at NetApp</a:t>
            </a:r>
          </a:p>
          <a:p>
            <a:r>
              <a:rPr lang="en-US" sz="2000" dirty="0">
                <a:solidFill>
                  <a:schemeClr val="tx1"/>
                </a:solidFill>
              </a:rPr>
              <a:t>Bryan Shalloway</a:t>
            </a:r>
          </a:p>
          <a:p>
            <a:r>
              <a:rPr lang="en-US" sz="2000" dirty="0">
                <a:solidFill>
                  <a:schemeClr val="tx1"/>
                </a:solidFill>
              </a:rPr>
              <a:t>@brshallo</a:t>
            </a:r>
          </a:p>
          <a:p>
            <a:endParaRPr lang="en-US" sz="2000" dirty="0">
              <a:solidFill>
                <a:schemeClr val="tx1"/>
              </a:solidFill>
            </a:endParaRPr>
          </a:p>
          <a:p>
            <a:r>
              <a:rPr lang="en-US" sz="2000" dirty="0">
                <a:hlinkClick r:id="rId12"/>
              </a:rPr>
              <a:t>www.bryanshalloway.com/</a:t>
            </a:r>
            <a:endParaRPr lang="en-US" sz="2000" dirty="0">
              <a:solidFill>
                <a:schemeClr val="tx1"/>
              </a:solidFill>
            </a:endParaRPr>
          </a:p>
        </p:txBody>
      </p:sp>
    </p:spTree>
    <p:extLst>
      <p:ext uri="{BB962C8B-B14F-4D97-AF65-F5344CB8AC3E}">
        <p14:creationId xmlns:p14="http://schemas.microsoft.com/office/powerpoint/2010/main" val="3598232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5CC1B-3A2B-405F-A2E1-184CE972A2C2}"/>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2F4105B5-67B1-4A42-9063-880DF5C94C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922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 name="Picture 2" descr="http://r4ds.had.co.nz/diagrams/data-science.png">
            <a:extLst>
              <a:ext uri="{FF2B5EF4-FFF2-40B4-BE49-F238E27FC236}">
                <a16:creationId xmlns:a16="http://schemas.microsoft.com/office/drawing/2014/main" id="{A62185CE-21F4-409B-9C47-2EE329CD5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918" y="2010814"/>
            <a:ext cx="7091172" cy="2606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546123-F740-4A3D-B650-CCAF7DAD75A0}"/>
              </a:ext>
            </a:extLst>
          </p:cNvPr>
          <p:cNvSpPr>
            <a:spLocks noGrp="1"/>
          </p:cNvSpPr>
          <p:nvPr>
            <p:ph type="title"/>
          </p:nvPr>
        </p:nvSpPr>
        <p:spPr/>
        <p:txBody>
          <a:bodyPr/>
          <a:lstStyle/>
          <a:p>
            <a:r>
              <a:rPr lang="en-US" dirty="0"/>
              <a:t>Historical Modular tools</a:t>
            </a:r>
          </a:p>
        </p:txBody>
      </p:sp>
      <p:sp>
        <p:nvSpPr>
          <p:cNvPr id="7" name="Content Placeholder 6">
            <a:extLst>
              <a:ext uri="{FF2B5EF4-FFF2-40B4-BE49-F238E27FC236}">
                <a16:creationId xmlns:a16="http://schemas.microsoft.com/office/drawing/2014/main" id="{856A3E9F-5790-439C-BB2E-A93B51F5FEEF}"/>
              </a:ext>
            </a:extLst>
          </p:cNvPr>
          <p:cNvSpPr>
            <a:spLocks noGrp="1"/>
          </p:cNvSpPr>
          <p:nvPr>
            <p:ph sz="quarter" idx="14"/>
          </p:nvPr>
        </p:nvSpPr>
        <p:spPr/>
        <p:txBody>
          <a:bodyPr/>
          <a:lstStyle/>
          <a:p>
            <a:pPr marL="0" indent="0">
              <a:buNone/>
            </a:pPr>
            <a:r>
              <a:rPr lang="en-US" dirty="0"/>
              <a:t> </a:t>
            </a:r>
          </a:p>
        </p:txBody>
      </p:sp>
      <p:grpSp>
        <p:nvGrpSpPr>
          <p:cNvPr id="37" name="Group 36">
            <a:extLst>
              <a:ext uri="{FF2B5EF4-FFF2-40B4-BE49-F238E27FC236}">
                <a16:creationId xmlns:a16="http://schemas.microsoft.com/office/drawing/2014/main" id="{E8D70A57-31F1-4CAF-9A36-F396C44D3A4C}"/>
              </a:ext>
            </a:extLst>
          </p:cNvPr>
          <p:cNvGrpSpPr/>
          <p:nvPr/>
        </p:nvGrpSpPr>
        <p:grpSpPr>
          <a:xfrm>
            <a:off x="463118" y="1233784"/>
            <a:ext cx="5566672" cy="2042817"/>
            <a:chOff x="461530" y="1233783"/>
            <a:chExt cx="5566672" cy="2042817"/>
          </a:xfrm>
        </p:grpSpPr>
        <p:sp>
          <p:nvSpPr>
            <p:cNvPr id="3" name="Rectangle 2">
              <a:extLst>
                <a:ext uri="{FF2B5EF4-FFF2-40B4-BE49-F238E27FC236}">
                  <a16:creationId xmlns:a16="http://schemas.microsoft.com/office/drawing/2014/main" id="{C9D611E8-85A7-4EF0-9EE5-A6A8E155097A}"/>
                </a:ext>
              </a:extLst>
            </p:cNvPr>
            <p:cNvSpPr/>
            <p:nvPr/>
          </p:nvSpPr>
          <p:spPr>
            <a:xfrm>
              <a:off x="2580151" y="2943225"/>
              <a:ext cx="3448051" cy="333375"/>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tx2">
                    <a:lumMod val="75000"/>
                  </a:schemeClr>
                </a:solidFill>
              </a:endParaRPr>
            </a:p>
          </p:txBody>
        </p:sp>
        <p:sp>
          <p:nvSpPr>
            <p:cNvPr id="8" name="TextBox 7">
              <a:extLst>
                <a:ext uri="{FF2B5EF4-FFF2-40B4-BE49-F238E27FC236}">
                  <a16:creationId xmlns:a16="http://schemas.microsoft.com/office/drawing/2014/main" id="{8989FA1C-D06C-4C60-8D40-59A3B9DB84DC}"/>
                </a:ext>
              </a:extLst>
            </p:cNvPr>
            <p:cNvSpPr txBox="1"/>
            <p:nvPr/>
          </p:nvSpPr>
          <p:spPr>
            <a:xfrm>
              <a:off x="461530" y="1233783"/>
              <a:ext cx="3200400" cy="647171"/>
            </a:xfrm>
            <a:prstGeom prst="rect">
              <a:avLst/>
            </a:prstGeom>
            <a:ln w="38100">
              <a:solidFill>
                <a:schemeClr val="tx2">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400" dirty="0">
                  <a:solidFill>
                    <a:schemeClr val="tx2">
                      <a:lumMod val="75000"/>
                    </a:schemeClr>
                  </a:solidFill>
                </a:rPr>
                <a:t>Tools like: </a:t>
              </a:r>
            </a:p>
            <a:p>
              <a:pPr defTabSz="914400">
                <a:lnSpc>
                  <a:spcPct val="95000"/>
                </a:lnSpc>
                <a:spcBef>
                  <a:spcPts val="400"/>
                </a:spcBef>
                <a:spcAft>
                  <a:spcPts val="200"/>
                </a:spcAft>
                <a:buClr>
                  <a:schemeClr val="accent1"/>
                </a:buClr>
              </a:pPr>
              <a:r>
                <a:rPr lang="en-US" sz="1400" dirty="0">
                  <a:solidFill>
                    <a:schemeClr val="tx2">
                      <a:lumMod val="75000"/>
                    </a:schemeClr>
                  </a:solidFill>
                </a:rPr>
                <a:t>SQL, Alteryx, Power Query, ...</a:t>
              </a:r>
            </a:p>
          </p:txBody>
        </p:sp>
        <p:cxnSp>
          <p:nvCxnSpPr>
            <p:cNvPr id="21" name="Connector: Elbow 20">
              <a:extLst>
                <a:ext uri="{FF2B5EF4-FFF2-40B4-BE49-F238E27FC236}">
                  <a16:creationId xmlns:a16="http://schemas.microsoft.com/office/drawing/2014/main" id="{A337115B-7AF9-40A1-BCF5-45DE6942576F}"/>
                </a:ext>
              </a:extLst>
            </p:cNvPr>
            <p:cNvCxnSpPr>
              <a:stCxn id="8" idx="2"/>
              <a:endCxn id="3" idx="1"/>
            </p:cNvCxnSpPr>
            <p:nvPr/>
          </p:nvCxnSpPr>
          <p:spPr>
            <a:xfrm rot="16200000" flipH="1">
              <a:off x="1706461" y="2236222"/>
              <a:ext cx="1228959" cy="518421"/>
            </a:xfrm>
            <a:prstGeom prst="bentConnector2">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32B680A-FAF5-408A-8FB6-6B305BA5DD8B}"/>
              </a:ext>
            </a:extLst>
          </p:cNvPr>
          <p:cNvGrpSpPr/>
          <p:nvPr/>
        </p:nvGrpSpPr>
        <p:grpSpPr>
          <a:xfrm>
            <a:off x="4500828" y="1226400"/>
            <a:ext cx="3200400" cy="1426832"/>
            <a:chOff x="4499240" y="1226400"/>
            <a:chExt cx="3200400" cy="1426832"/>
          </a:xfrm>
        </p:grpSpPr>
        <p:sp>
          <p:nvSpPr>
            <p:cNvPr id="10" name="TextBox 9">
              <a:extLst>
                <a:ext uri="{FF2B5EF4-FFF2-40B4-BE49-F238E27FC236}">
                  <a16:creationId xmlns:a16="http://schemas.microsoft.com/office/drawing/2014/main" id="{EE886D75-D30F-4C82-9917-3D09C570EE91}"/>
                </a:ext>
              </a:extLst>
            </p:cNvPr>
            <p:cNvSpPr txBox="1"/>
            <p:nvPr/>
          </p:nvSpPr>
          <p:spPr>
            <a:xfrm>
              <a:off x="4499240" y="1226400"/>
              <a:ext cx="3200400" cy="647171"/>
            </a:xfrm>
            <a:prstGeom prst="rect">
              <a:avLst/>
            </a:prstGeom>
            <a:ln w="38100">
              <a:solidFill>
                <a:schemeClr val="accent3">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400" dirty="0">
                  <a:solidFill>
                    <a:schemeClr val="accent3">
                      <a:lumMod val="75000"/>
                    </a:schemeClr>
                  </a:solidFill>
                </a:rPr>
                <a:t>BI Tools:</a:t>
              </a:r>
            </a:p>
            <a:p>
              <a:pPr defTabSz="914400">
                <a:lnSpc>
                  <a:spcPct val="95000"/>
                </a:lnSpc>
                <a:spcBef>
                  <a:spcPts val="400"/>
                </a:spcBef>
                <a:spcAft>
                  <a:spcPts val="200"/>
                </a:spcAft>
                <a:buClr>
                  <a:schemeClr val="accent1"/>
                </a:buClr>
              </a:pPr>
              <a:r>
                <a:rPr lang="en-US" sz="1400" dirty="0">
                  <a:solidFill>
                    <a:schemeClr val="accent3">
                      <a:lumMod val="75000"/>
                    </a:schemeClr>
                  </a:solidFill>
                </a:rPr>
                <a:t>Tableau, Power BI, …</a:t>
              </a:r>
            </a:p>
          </p:txBody>
        </p:sp>
        <p:sp>
          <p:nvSpPr>
            <p:cNvPr id="15" name="Rectangle 14">
              <a:extLst>
                <a:ext uri="{FF2B5EF4-FFF2-40B4-BE49-F238E27FC236}">
                  <a16:creationId xmlns:a16="http://schemas.microsoft.com/office/drawing/2014/main" id="{9F089E2D-D471-4D9A-9B3F-0953C5AF01C5}"/>
                </a:ext>
              </a:extLst>
            </p:cNvPr>
            <p:cNvSpPr/>
            <p:nvPr/>
          </p:nvSpPr>
          <p:spPr>
            <a:xfrm>
              <a:off x="6222446" y="2319857"/>
              <a:ext cx="1073704" cy="333375"/>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cxnSp>
          <p:nvCxnSpPr>
            <p:cNvPr id="23" name="Connector: Elbow 22">
              <a:extLst>
                <a:ext uri="{FF2B5EF4-FFF2-40B4-BE49-F238E27FC236}">
                  <a16:creationId xmlns:a16="http://schemas.microsoft.com/office/drawing/2014/main" id="{DBFBE0B6-7D4C-4AA7-B13C-7019B3D7043F}"/>
                </a:ext>
              </a:extLst>
            </p:cNvPr>
            <p:cNvCxnSpPr>
              <a:cxnSpLocks/>
              <a:stCxn id="10" idx="2"/>
              <a:endCxn id="15" idx="0"/>
            </p:cNvCxnSpPr>
            <p:nvPr/>
          </p:nvCxnSpPr>
          <p:spPr>
            <a:xfrm rot="16200000" flipH="1">
              <a:off x="6206226" y="1766785"/>
              <a:ext cx="446286" cy="659858"/>
            </a:xfrm>
            <a:prstGeom prst="bentConnector3">
              <a:avLst>
                <a:gd name="adj1" fmla="val 50000"/>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76A1A244-99D6-41CD-A03B-FDA60A0067BE}"/>
              </a:ext>
            </a:extLst>
          </p:cNvPr>
          <p:cNvGrpSpPr/>
          <p:nvPr/>
        </p:nvGrpSpPr>
        <p:grpSpPr>
          <a:xfrm>
            <a:off x="7927706" y="1233816"/>
            <a:ext cx="3811233" cy="2062523"/>
            <a:chOff x="7926117" y="1233815"/>
            <a:chExt cx="3811233" cy="2062523"/>
          </a:xfrm>
        </p:grpSpPr>
        <p:sp>
          <p:nvSpPr>
            <p:cNvPr id="12" name="TextBox 11">
              <a:extLst>
                <a:ext uri="{FF2B5EF4-FFF2-40B4-BE49-F238E27FC236}">
                  <a16:creationId xmlns:a16="http://schemas.microsoft.com/office/drawing/2014/main" id="{77B878B2-6065-4148-B026-C7C6659BA37A}"/>
                </a:ext>
              </a:extLst>
            </p:cNvPr>
            <p:cNvSpPr txBox="1"/>
            <p:nvPr/>
          </p:nvSpPr>
          <p:spPr>
            <a:xfrm>
              <a:off x="8536950" y="1233815"/>
              <a:ext cx="3200400" cy="647171"/>
            </a:xfrm>
            <a:prstGeom prst="rect">
              <a:avLst/>
            </a:prstGeom>
            <a:ln w="38100">
              <a:solidFill>
                <a:schemeClr val="accent4">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400" dirty="0">
                  <a:solidFill>
                    <a:schemeClr val="accent4">
                      <a:lumMod val="75000"/>
                    </a:schemeClr>
                  </a:solidFill>
                </a:rPr>
                <a:t>Communication tools:</a:t>
              </a:r>
            </a:p>
            <a:p>
              <a:pPr defTabSz="914400">
                <a:lnSpc>
                  <a:spcPct val="95000"/>
                </a:lnSpc>
                <a:spcBef>
                  <a:spcPts val="400"/>
                </a:spcBef>
                <a:spcAft>
                  <a:spcPts val="200"/>
                </a:spcAft>
                <a:buClr>
                  <a:schemeClr val="accent1"/>
                </a:buClr>
              </a:pPr>
              <a:r>
                <a:rPr lang="en-US" sz="1400" dirty="0">
                  <a:solidFill>
                    <a:schemeClr val="accent4">
                      <a:lumMod val="75000"/>
                    </a:schemeClr>
                  </a:solidFill>
                </a:rPr>
                <a:t>Word, Adobe, HTML</a:t>
              </a:r>
            </a:p>
          </p:txBody>
        </p:sp>
        <p:sp>
          <p:nvSpPr>
            <p:cNvPr id="17" name="Rectangle 16">
              <a:extLst>
                <a:ext uri="{FF2B5EF4-FFF2-40B4-BE49-F238E27FC236}">
                  <a16:creationId xmlns:a16="http://schemas.microsoft.com/office/drawing/2014/main" id="{9533C6F3-5C4E-4CAD-A61F-4E6CE549CADA}"/>
                </a:ext>
              </a:extLst>
            </p:cNvPr>
            <p:cNvSpPr/>
            <p:nvPr/>
          </p:nvSpPr>
          <p:spPr>
            <a:xfrm>
              <a:off x="7926117" y="2962963"/>
              <a:ext cx="1513158" cy="333375"/>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accent4">
                    <a:lumMod val="75000"/>
                  </a:schemeClr>
                </a:solidFill>
              </a:endParaRPr>
            </a:p>
          </p:txBody>
        </p:sp>
        <p:cxnSp>
          <p:nvCxnSpPr>
            <p:cNvPr id="28" name="Connector: Elbow 27">
              <a:extLst>
                <a:ext uri="{FF2B5EF4-FFF2-40B4-BE49-F238E27FC236}">
                  <a16:creationId xmlns:a16="http://schemas.microsoft.com/office/drawing/2014/main" id="{B7170729-55C3-427E-969C-1A28D71AA6FB}"/>
                </a:ext>
              </a:extLst>
            </p:cNvPr>
            <p:cNvCxnSpPr>
              <a:cxnSpLocks/>
              <a:stCxn id="12" idx="2"/>
              <a:endCxn id="17" idx="3"/>
            </p:cNvCxnSpPr>
            <p:nvPr/>
          </p:nvCxnSpPr>
          <p:spPr>
            <a:xfrm rot="5400000">
              <a:off x="9163881" y="2156381"/>
              <a:ext cx="1248665" cy="697875"/>
            </a:xfrm>
            <a:prstGeom prst="bentConnector2">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5E3A6D59-4C15-4A4C-8F10-54FA82CD62D1}"/>
              </a:ext>
            </a:extLst>
          </p:cNvPr>
          <p:cNvGrpSpPr/>
          <p:nvPr/>
        </p:nvGrpSpPr>
        <p:grpSpPr>
          <a:xfrm>
            <a:off x="6224034" y="3507524"/>
            <a:ext cx="5514904" cy="1614563"/>
            <a:chOff x="6222446" y="3507523"/>
            <a:chExt cx="5514904" cy="1614563"/>
          </a:xfrm>
        </p:grpSpPr>
        <p:sp>
          <p:nvSpPr>
            <p:cNvPr id="11" name="TextBox 10">
              <a:extLst>
                <a:ext uri="{FF2B5EF4-FFF2-40B4-BE49-F238E27FC236}">
                  <a16:creationId xmlns:a16="http://schemas.microsoft.com/office/drawing/2014/main" id="{4E92E742-DF54-46FB-99CF-8A06AE466A8B}"/>
                </a:ext>
              </a:extLst>
            </p:cNvPr>
            <p:cNvSpPr txBox="1"/>
            <p:nvPr/>
          </p:nvSpPr>
          <p:spPr>
            <a:xfrm>
              <a:off x="8536950" y="4474915"/>
              <a:ext cx="3200400" cy="647171"/>
            </a:xfrm>
            <a:prstGeom prst="rect">
              <a:avLst/>
            </a:prstGeom>
            <a:ln w="38100">
              <a:solidFill>
                <a:schemeClr val="accent5">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400" dirty="0">
                  <a:solidFill>
                    <a:schemeClr val="accent5">
                      <a:lumMod val="75000"/>
                    </a:schemeClr>
                  </a:solidFill>
                </a:rPr>
                <a:t>Statistical and modeling tools:</a:t>
              </a:r>
            </a:p>
            <a:p>
              <a:pPr defTabSz="914400">
                <a:lnSpc>
                  <a:spcPct val="95000"/>
                </a:lnSpc>
                <a:spcBef>
                  <a:spcPts val="400"/>
                </a:spcBef>
                <a:spcAft>
                  <a:spcPts val="200"/>
                </a:spcAft>
                <a:buClr>
                  <a:schemeClr val="accent1"/>
                </a:buClr>
              </a:pPr>
              <a:r>
                <a:rPr lang="en-US" sz="1400" dirty="0">
                  <a:solidFill>
                    <a:schemeClr val="accent5">
                      <a:lumMod val="75000"/>
                    </a:schemeClr>
                  </a:solidFill>
                </a:rPr>
                <a:t>SPSS, SAS, STATA, …</a:t>
              </a:r>
            </a:p>
          </p:txBody>
        </p:sp>
        <p:sp>
          <p:nvSpPr>
            <p:cNvPr id="16" name="Rectangle 15">
              <a:extLst>
                <a:ext uri="{FF2B5EF4-FFF2-40B4-BE49-F238E27FC236}">
                  <a16:creationId xmlns:a16="http://schemas.microsoft.com/office/drawing/2014/main" id="{C18A49CB-6EF0-4C8A-8508-E4A0E224A47F}"/>
                </a:ext>
              </a:extLst>
            </p:cNvPr>
            <p:cNvSpPr/>
            <p:nvPr/>
          </p:nvSpPr>
          <p:spPr>
            <a:xfrm>
              <a:off x="6222446" y="3507523"/>
              <a:ext cx="1073704" cy="333375"/>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accent5">
                    <a:lumMod val="75000"/>
                  </a:schemeClr>
                </a:solidFill>
              </a:endParaRPr>
            </a:p>
          </p:txBody>
        </p:sp>
        <p:cxnSp>
          <p:nvCxnSpPr>
            <p:cNvPr id="32" name="Connector: Elbow 31">
              <a:extLst>
                <a:ext uri="{FF2B5EF4-FFF2-40B4-BE49-F238E27FC236}">
                  <a16:creationId xmlns:a16="http://schemas.microsoft.com/office/drawing/2014/main" id="{239858B4-5446-49C2-8E36-A41F0431A1FF}"/>
                </a:ext>
              </a:extLst>
            </p:cNvPr>
            <p:cNvCxnSpPr>
              <a:cxnSpLocks/>
              <a:stCxn id="11" idx="1"/>
            </p:cNvCxnSpPr>
            <p:nvPr/>
          </p:nvCxnSpPr>
          <p:spPr>
            <a:xfrm rot="10800000">
              <a:off x="7366070" y="3657741"/>
              <a:ext cx="1170881" cy="1140760"/>
            </a:xfrm>
            <a:prstGeom prst="bentConnector3">
              <a:avLst>
                <a:gd name="adj1" fmla="val 50000"/>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B05AE8E-7652-4F52-893D-FCC8AE5B0952}"/>
              </a:ext>
            </a:extLst>
          </p:cNvPr>
          <p:cNvGrpSpPr/>
          <p:nvPr/>
        </p:nvGrpSpPr>
        <p:grpSpPr>
          <a:xfrm>
            <a:off x="2518809" y="4385679"/>
            <a:ext cx="5175242" cy="736408"/>
            <a:chOff x="2517221" y="4385679"/>
            <a:chExt cx="5175242" cy="736408"/>
          </a:xfrm>
        </p:grpSpPr>
        <p:sp>
          <p:nvSpPr>
            <p:cNvPr id="13" name="Rectangle 12">
              <a:extLst>
                <a:ext uri="{FF2B5EF4-FFF2-40B4-BE49-F238E27FC236}">
                  <a16:creationId xmlns:a16="http://schemas.microsoft.com/office/drawing/2014/main" id="{052CEEC2-C652-428B-860D-9938B3E1F70E}"/>
                </a:ext>
              </a:extLst>
            </p:cNvPr>
            <p:cNvSpPr/>
            <p:nvPr/>
          </p:nvSpPr>
          <p:spPr>
            <a:xfrm>
              <a:off x="2517221" y="4385679"/>
              <a:ext cx="1019048" cy="33337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accent6">
                    <a:lumMod val="75000"/>
                  </a:schemeClr>
                </a:solidFill>
              </a:endParaRPr>
            </a:p>
          </p:txBody>
        </p:sp>
        <p:sp>
          <p:nvSpPr>
            <p:cNvPr id="14" name="TextBox 13">
              <a:extLst>
                <a:ext uri="{FF2B5EF4-FFF2-40B4-BE49-F238E27FC236}">
                  <a16:creationId xmlns:a16="http://schemas.microsoft.com/office/drawing/2014/main" id="{FBC7D95A-680D-4336-9F41-DB04FB27B344}"/>
                </a:ext>
              </a:extLst>
            </p:cNvPr>
            <p:cNvSpPr txBox="1"/>
            <p:nvPr/>
          </p:nvSpPr>
          <p:spPr>
            <a:xfrm>
              <a:off x="4492063" y="4474916"/>
              <a:ext cx="3200400" cy="647171"/>
            </a:xfrm>
            <a:prstGeom prst="rect">
              <a:avLst/>
            </a:prstGeom>
            <a:ln w="38100">
              <a:solidFill>
                <a:schemeClr val="accent6">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200" dirty="0">
                  <a:solidFill>
                    <a:schemeClr val="accent6">
                      <a:lumMod val="75000"/>
                    </a:schemeClr>
                  </a:solidFill>
                </a:rPr>
                <a:t>Scripting / automation: </a:t>
              </a:r>
            </a:p>
            <a:p>
              <a:pPr defTabSz="914400">
                <a:lnSpc>
                  <a:spcPct val="95000"/>
                </a:lnSpc>
                <a:spcBef>
                  <a:spcPts val="400"/>
                </a:spcBef>
                <a:spcAft>
                  <a:spcPts val="200"/>
                </a:spcAft>
                <a:buClr>
                  <a:schemeClr val="accent1"/>
                </a:buClr>
              </a:pPr>
              <a:r>
                <a:rPr lang="en-US" sz="1200" dirty="0">
                  <a:solidFill>
                    <a:schemeClr val="accent6">
                      <a:lumMod val="75000"/>
                    </a:schemeClr>
                  </a:solidFill>
                </a:rPr>
                <a:t>Macros, functions, other programming languages…</a:t>
              </a:r>
            </a:p>
          </p:txBody>
        </p:sp>
        <p:cxnSp>
          <p:nvCxnSpPr>
            <p:cNvPr id="35" name="Connector: Elbow 34">
              <a:extLst>
                <a:ext uri="{FF2B5EF4-FFF2-40B4-BE49-F238E27FC236}">
                  <a16:creationId xmlns:a16="http://schemas.microsoft.com/office/drawing/2014/main" id="{971CCE6D-B9DA-4296-B52B-7CBD6294E4FF}"/>
                </a:ext>
              </a:extLst>
            </p:cNvPr>
            <p:cNvCxnSpPr>
              <a:cxnSpLocks/>
              <a:stCxn id="14" idx="1"/>
              <a:endCxn id="13" idx="3"/>
            </p:cNvCxnSpPr>
            <p:nvPr/>
          </p:nvCxnSpPr>
          <p:spPr>
            <a:xfrm rot="10800000">
              <a:off x="3536269" y="4552368"/>
              <a:ext cx="955794" cy="246135"/>
            </a:xfrm>
            <a:prstGeom prst="bentConnector3">
              <a:avLst>
                <a:gd name="adj1" fmla="val 50000"/>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573954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r4ds.had.co.nz/diagrams/data-science.png">
            <a:extLst>
              <a:ext uri="{FF2B5EF4-FFF2-40B4-BE49-F238E27FC236}">
                <a16:creationId xmlns:a16="http://schemas.microsoft.com/office/drawing/2014/main" id="{0B00471B-F4C8-4DB6-9B4C-86F256A80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918" y="2010814"/>
            <a:ext cx="7091172" cy="2606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546123-F740-4A3D-B650-CCAF7DAD75A0}"/>
              </a:ext>
            </a:extLst>
          </p:cNvPr>
          <p:cNvSpPr>
            <a:spLocks noGrp="1"/>
          </p:cNvSpPr>
          <p:nvPr>
            <p:ph type="title"/>
          </p:nvPr>
        </p:nvSpPr>
        <p:spPr/>
        <p:txBody>
          <a:bodyPr/>
          <a:lstStyle/>
          <a:p>
            <a:r>
              <a:rPr lang="en-US" dirty="0"/>
              <a:t>Shift towards doing it all</a:t>
            </a:r>
          </a:p>
        </p:txBody>
      </p:sp>
      <p:sp>
        <p:nvSpPr>
          <p:cNvPr id="7" name="Content Placeholder 6">
            <a:extLst>
              <a:ext uri="{FF2B5EF4-FFF2-40B4-BE49-F238E27FC236}">
                <a16:creationId xmlns:a16="http://schemas.microsoft.com/office/drawing/2014/main" id="{856A3E9F-5790-439C-BB2E-A93B51F5FEEF}"/>
              </a:ext>
            </a:extLst>
          </p:cNvPr>
          <p:cNvSpPr>
            <a:spLocks noGrp="1"/>
          </p:cNvSpPr>
          <p:nvPr>
            <p:ph sz="quarter" idx="14"/>
          </p:nvPr>
        </p:nvSpPr>
        <p:spPr/>
        <p:txBody>
          <a:bodyPr/>
          <a:lstStyle/>
          <a:p>
            <a:pPr marL="0" indent="0">
              <a:buNone/>
            </a:pPr>
            <a:r>
              <a:rPr lang="en-US" dirty="0"/>
              <a:t> </a:t>
            </a:r>
          </a:p>
        </p:txBody>
      </p:sp>
      <p:sp>
        <p:nvSpPr>
          <p:cNvPr id="3" name="TextBox 2">
            <a:extLst>
              <a:ext uri="{FF2B5EF4-FFF2-40B4-BE49-F238E27FC236}">
                <a16:creationId xmlns:a16="http://schemas.microsoft.com/office/drawing/2014/main" id="{B929B5E4-DDEF-4957-AE1F-02251772073E}"/>
              </a:ext>
            </a:extLst>
          </p:cNvPr>
          <p:cNvSpPr txBox="1"/>
          <p:nvPr/>
        </p:nvSpPr>
        <p:spPr>
          <a:xfrm>
            <a:off x="182880" y="4907280"/>
            <a:ext cx="11513820" cy="1769715"/>
          </a:xfrm>
          <a:prstGeom prst="rect">
            <a:avLst/>
          </a:prstGeom>
          <a:noFill/>
        </p:spPr>
        <p:txBody>
          <a:bodyPr wrap="square" rtlCol="0">
            <a:spAutoFit/>
          </a:bodyPr>
          <a:lstStyle/>
          <a:p>
            <a:endParaRPr lang="en-US" b="1" dirty="0"/>
          </a:p>
          <a:p>
            <a:r>
              <a:rPr lang="en-US" sz="2400" b="1" dirty="0"/>
              <a:t>Advantages with R, Python, and scripting approach:</a:t>
            </a:r>
          </a:p>
          <a:p>
            <a:pPr marL="342900" indent="-342900">
              <a:buFont typeface="Arial" panose="020B0604020202020204" pitchFamily="34" charset="0"/>
              <a:buChar char="•"/>
            </a:pPr>
            <a:r>
              <a:rPr lang="en-US" sz="2200" dirty="0"/>
              <a:t>Can do all (or many) of these steps in a single tool during investigation (reduces cognitive load)</a:t>
            </a:r>
          </a:p>
          <a:p>
            <a:pPr marL="342900" indent="-342900">
              <a:buFont typeface="Arial" panose="020B0604020202020204" pitchFamily="34" charset="0"/>
              <a:buChar char="•"/>
            </a:pPr>
            <a:r>
              <a:rPr lang="en-US" sz="2200" dirty="0"/>
              <a:t>Scripting facilitates more flexible operations and advantages of opensource</a:t>
            </a:r>
          </a:p>
          <a:p>
            <a:pPr marL="342900" indent="-342900">
              <a:buFont typeface="Arial" panose="020B0604020202020204" pitchFamily="34" charset="0"/>
              <a:buChar char="•"/>
            </a:pPr>
            <a:r>
              <a:rPr lang="en-US" sz="2200" dirty="0"/>
              <a:t>Modular </a:t>
            </a:r>
            <a:r>
              <a:rPr lang="en-US" sz="2200" i="1" dirty="0"/>
              <a:t>packages </a:t>
            </a:r>
            <a:r>
              <a:rPr lang="en-US" sz="2200" dirty="0"/>
              <a:t>rather than modular </a:t>
            </a:r>
            <a:r>
              <a:rPr lang="en-US" sz="2200" i="1" dirty="0"/>
              <a:t>tools</a:t>
            </a:r>
          </a:p>
        </p:txBody>
      </p:sp>
    </p:spTree>
    <p:extLst>
      <p:ext uri="{BB962C8B-B14F-4D97-AF65-F5344CB8AC3E}">
        <p14:creationId xmlns:p14="http://schemas.microsoft.com/office/powerpoint/2010/main" val="7055333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 name="Picture 2" descr="http://r4ds.had.co.nz/diagrams/data-science.png">
            <a:extLst>
              <a:ext uri="{FF2B5EF4-FFF2-40B4-BE49-F238E27FC236}">
                <a16:creationId xmlns:a16="http://schemas.microsoft.com/office/drawing/2014/main" id="{A62185CE-21F4-409B-9C47-2EE329CD5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918" y="2010814"/>
            <a:ext cx="7091172" cy="2606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546123-F740-4A3D-B650-CCAF7DAD75A0}"/>
              </a:ext>
            </a:extLst>
          </p:cNvPr>
          <p:cNvSpPr>
            <a:spLocks noGrp="1"/>
          </p:cNvSpPr>
          <p:nvPr>
            <p:ph type="title"/>
          </p:nvPr>
        </p:nvSpPr>
        <p:spPr/>
        <p:txBody>
          <a:bodyPr/>
          <a:lstStyle/>
          <a:p>
            <a:r>
              <a:rPr lang="en-US" dirty="0"/>
              <a:t>Historical Modular tools</a:t>
            </a:r>
          </a:p>
        </p:txBody>
      </p:sp>
      <p:sp>
        <p:nvSpPr>
          <p:cNvPr id="7" name="Content Placeholder 6">
            <a:extLst>
              <a:ext uri="{FF2B5EF4-FFF2-40B4-BE49-F238E27FC236}">
                <a16:creationId xmlns:a16="http://schemas.microsoft.com/office/drawing/2014/main" id="{856A3E9F-5790-439C-BB2E-A93B51F5FEEF}"/>
              </a:ext>
            </a:extLst>
          </p:cNvPr>
          <p:cNvSpPr>
            <a:spLocks noGrp="1"/>
          </p:cNvSpPr>
          <p:nvPr>
            <p:ph sz="quarter" idx="14"/>
          </p:nvPr>
        </p:nvSpPr>
        <p:spPr>
          <a:xfrm>
            <a:off x="263031" y="1506528"/>
            <a:ext cx="11661637" cy="5111142"/>
          </a:xfrm>
        </p:spPr>
        <p:txBody>
          <a:bodyPr/>
          <a:lstStyle/>
          <a:p>
            <a:pPr marL="0" indent="0">
              <a:buNone/>
            </a:pPr>
            <a:r>
              <a:rPr lang="en-US" dirty="0"/>
              <a:t> </a:t>
            </a:r>
          </a:p>
        </p:txBody>
      </p:sp>
      <p:grpSp>
        <p:nvGrpSpPr>
          <p:cNvPr id="37" name="Group 36">
            <a:extLst>
              <a:ext uri="{FF2B5EF4-FFF2-40B4-BE49-F238E27FC236}">
                <a16:creationId xmlns:a16="http://schemas.microsoft.com/office/drawing/2014/main" id="{E8D70A57-31F1-4CAF-9A36-F396C44D3A4C}"/>
              </a:ext>
            </a:extLst>
          </p:cNvPr>
          <p:cNvGrpSpPr/>
          <p:nvPr/>
        </p:nvGrpSpPr>
        <p:grpSpPr>
          <a:xfrm>
            <a:off x="463118" y="1233784"/>
            <a:ext cx="5566672" cy="2042817"/>
            <a:chOff x="461530" y="1233783"/>
            <a:chExt cx="5566672" cy="2042817"/>
          </a:xfrm>
        </p:grpSpPr>
        <p:sp>
          <p:nvSpPr>
            <p:cNvPr id="3" name="Rectangle 2">
              <a:extLst>
                <a:ext uri="{FF2B5EF4-FFF2-40B4-BE49-F238E27FC236}">
                  <a16:creationId xmlns:a16="http://schemas.microsoft.com/office/drawing/2014/main" id="{C9D611E8-85A7-4EF0-9EE5-A6A8E155097A}"/>
                </a:ext>
              </a:extLst>
            </p:cNvPr>
            <p:cNvSpPr/>
            <p:nvPr/>
          </p:nvSpPr>
          <p:spPr>
            <a:xfrm>
              <a:off x="2580151" y="2943225"/>
              <a:ext cx="3448051" cy="333375"/>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tx2">
                    <a:lumMod val="75000"/>
                  </a:schemeClr>
                </a:solidFill>
              </a:endParaRPr>
            </a:p>
          </p:txBody>
        </p:sp>
        <p:sp>
          <p:nvSpPr>
            <p:cNvPr id="8" name="TextBox 7">
              <a:extLst>
                <a:ext uri="{FF2B5EF4-FFF2-40B4-BE49-F238E27FC236}">
                  <a16:creationId xmlns:a16="http://schemas.microsoft.com/office/drawing/2014/main" id="{8989FA1C-D06C-4C60-8D40-59A3B9DB84DC}"/>
                </a:ext>
              </a:extLst>
            </p:cNvPr>
            <p:cNvSpPr txBox="1"/>
            <p:nvPr/>
          </p:nvSpPr>
          <p:spPr>
            <a:xfrm>
              <a:off x="461530" y="1233783"/>
              <a:ext cx="3200400" cy="647171"/>
            </a:xfrm>
            <a:prstGeom prst="rect">
              <a:avLst/>
            </a:prstGeom>
            <a:ln w="38100">
              <a:solidFill>
                <a:schemeClr val="tx2">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400" dirty="0" err="1">
                  <a:solidFill>
                    <a:schemeClr val="tx2">
                      <a:lumMod val="75000"/>
                    </a:schemeClr>
                  </a:solidFill>
                </a:rPr>
                <a:t>readxl</a:t>
              </a:r>
              <a:r>
                <a:rPr lang="en-US" sz="1400" dirty="0">
                  <a:solidFill>
                    <a:schemeClr val="tx2">
                      <a:lumMod val="75000"/>
                    </a:schemeClr>
                  </a:solidFill>
                </a:rPr>
                <a:t>, </a:t>
              </a:r>
              <a:r>
                <a:rPr lang="en-US" sz="1400" dirty="0" err="1">
                  <a:solidFill>
                    <a:schemeClr val="tx2">
                      <a:lumMod val="75000"/>
                    </a:schemeClr>
                  </a:solidFill>
                </a:rPr>
                <a:t>rvest</a:t>
              </a:r>
              <a:r>
                <a:rPr lang="en-US" sz="1400" dirty="0">
                  <a:solidFill>
                    <a:schemeClr val="tx2">
                      <a:lumMod val="75000"/>
                    </a:schemeClr>
                  </a:solidFill>
                </a:rPr>
                <a:t>, xml2, DBI, </a:t>
              </a:r>
              <a:r>
                <a:rPr lang="en-US" sz="1400" dirty="0" err="1">
                  <a:solidFill>
                    <a:schemeClr val="tx2">
                      <a:lumMod val="75000"/>
                    </a:schemeClr>
                  </a:solidFill>
                </a:rPr>
                <a:t>odbc</a:t>
              </a:r>
              <a:r>
                <a:rPr lang="en-US" sz="1400" dirty="0">
                  <a:solidFill>
                    <a:schemeClr val="tx2">
                      <a:lumMod val="75000"/>
                    </a:schemeClr>
                  </a:solidFill>
                </a:rPr>
                <a:t>, …</a:t>
              </a:r>
            </a:p>
          </p:txBody>
        </p:sp>
        <p:cxnSp>
          <p:nvCxnSpPr>
            <p:cNvPr id="21" name="Connector: Elbow 20">
              <a:extLst>
                <a:ext uri="{FF2B5EF4-FFF2-40B4-BE49-F238E27FC236}">
                  <a16:creationId xmlns:a16="http://schemas.microsoft.com/office/drawing/2014/main" id="{A337115B-7AF9-40A1-BCF5-45DE6942576F}"/>
                </a:ext>
              </a:extLst>
            </p:cNvPr>
            <p:cNvCxnSpPr>
              <a:stCxn id="8" idx="2"/>
              <a:endCxn id="3" idx="1"/>
            </p:cNvCxnSpPr>
            <p:nvPr/>
          </p:nvCxnSpPr>
          <p:spPr>
            <a:xfrm rot="16200000" flipH="1">
              <a:off x="1706461" y="2236222"/>
              <a:ext cx="1228959" cy="518421"/>
            </a:xfrm>
            <a:prstGeom prst="bentConnector2">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32B680A-FAF5-408A-8FB6-6B305BA5DD8B}"/>
              </a:ext>
            </a:extLst>
          </p:cNvPr>
          <p:cNvGrpSpPr/>
          <p:nvPr/>
        </p:nvGrpSpPr>
        <p:grpSpPr>
          <a:xfrm>
            <a:off x="4500828" y="1226400"/>
            <a:ext cx="3200400" cy="1426832"/>
            <a:chOff x="4499240" y="1226400"/>
            <a:chExt cx="3200400" cy="1426832"/>
          </a:xfrm>
        </p:grpSpPr>
        <p:sp>
          <p:nvSpPr>
            <p:cNvPr id="10" name="TextBox 9">
              <a:extLst>
                <a:ext uri="{FF2B5EF4-FFF2-40B4-BE49-F238E27FC236}">
                  <a16:creationId xmlns:a16="http://schemas.microsoft.com/office/drawing/2014/main" id="{EE886D75-D30F-4C82-9917-3D09C570EE91}"/>
                </a:ext>
              </a:extLst>
            </p:cNvPr>
            <p:cNvSpPr txBox="1"/>
            <p:nvPr/>
          </p:nvSpPr>
          <p:spPr>
            <a:xfrm>
              <a:off x="4499240" y="1226400"/>
              <a:ext cx="3200400" cy="647171"/>
            </a:xfrm>
            <a:prstGeom prst="rect">
              <a:avLst/>
            </a:prstGeom>
            <a:ln w="38100">
              <a:solidFill>
                <a:schemeClr val="accent3">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400" dirty="0">
                  <a:solidFill>
                    <a:schemeClr val="accent3">
                      <a:lumMod val="75000"/>
                    </a:schemeClr>
                  </a:solidFill>
                </a:rPr>
                <a:t>ggplot2, </a:t>
              </a:r>
              <a:r>
                <a:rPr lang="en-US" sz="1400" dirty="0" err="1">
                  <a:solidFill>
                    <a:schemeClr val="accent3">
                      <a:lumMod val="75000"/>
                    </a:schemeClr>
                  </a:solidFill>
                </a:rPr>
                <a:t>ggforce</a:t>
              </a:r>
              <a:r>
                <a:rPr lang="en-US" sz="1400" dirty="0">
                  <a:solidFill>
                    <a:schemeClr val="accent3">
                      <a:lumMod val="75000"/>
                    </a:schemeClr>
                  </a:solidFill>
                </a:rPr>
                <a:t>, shiny, …</a:t>
              </a:r>
            </a:p>
          </p:txBody>
        </p:sp>
        <p:sp>
          <p:nvSpPr>
            <p:cNvPr id="15" name="Rectangle 14">
              <a:extLst>
                <a:ext uri="{FF2B5EF4-FFF2-40B4-BE49-F238E27FC236}">
                  <a16:creationId xmlns:a16="http://schemas.microsoft.com/office/drawing/2014/main" id="{9F089E2D-D471-4D9A-9B3F-0953C5AF01C5}"/>
                </a:ext>
              </a:extLst>
            </p:cNvPr>
            <p:cNvSpPr/>
            <p:nvPr/>
          </p:nvSpPr>
          <p:spPr>
            <a:xfrm>
              <a:off x="6222446" y="2319857"/>
              <a:ext cx="1073704" cy="333375"/>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cxnSp>
          <p:nvCxnSpPr>
            <p:cNvPr id="23" name="Connector: Elbow 22">
              <a:extLst>
                <a:ext uri="{FF2B5EF4-FFF2-40B4-BE49-F238E27FC236}">
                  <a16:creationId xmlns:a16="http://schemas.microsoft.com/office/drawing/2014/main" id="{DBFBE0B6-7D4C-4AA7-B13C-7019B3D7043F}"/>
                </a:ext>
              </a:extLst>
            </p:cNvPr>
            <p:cNvCxnSpPr>
              <a:cxnSpLocks/>
              <a:stCxn id="10" idx="2"/>
              <a:endCxn id="15" idx="0"/>
            </p:cNvCxnSpPr>
            <p:nvPr/>
          </p:nvCxnSpPr>
          <p:spPr>
            <a:xfrm rot="16200000" flipH="1">
              <a:off x="6206226" y="1766785"/>
              <a:ext cx="446286" cy="659858"/>
            </a:xfrm>
            <a:prstGeom prst="bentConnector3">
              <a:avLst>
                <a:gd name="adj1" fmla="val 50000"/>
              </a:avLst>
            </a:prstGeom>
            <a:ln w="190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76A1A244-99D6-41CD-A03B-FDA60A0067BE}"/>
              </a:ext>
            </a:extLst>
          </p:cNvPr>
          <p:cNvGrpSpPr/>
          <p:nvPr/>
        </p:nvGrpSpPr>
        <p:grpSpPr>
          <a:xfrm>
            <a:off x="7927706" y="1233816"/>
            <a:ext cx="3811233" cy="2062523"/>
            <a:chOff x="7926117" y="1233815"/>
            <a:chExt cx="3811233" cy="2062523"/>
          </a:xfrm>
        </p:grpSpPr>
        <p:sp>
          <p:nvSpPr>
            <p:cNvPr id="12" name="TextBox 11">
              <a:extLst>
                <a:ext uri="{FF2B5EF4-FFF2-40B4-BE49-F238E27FC236}">
                  <a16:creationId xmlns:a16="http://schemas.microsoft.com/office/drawing/2014/main" id="{77B878B2-6065-4148-B026-C7C6659BA37A}"/>
                </a:ext>
              </a:extLst>
            </p:cNvPr>
            <p:cNvSpPr txBox="1"/>
            <p:nvPr/>
          </p:nvSpPr>
          <p:spPr>
            <a:xfrm>
              <a:off x="8536950" y="1233815"/>
              <a:ext cx="3200400" cy="647171"/>
            </a:xfrm>
            <a:prstGeom prst="rect">
              <a:avLst/>
            </a:prstGeom>
            <a:ln w="38100">
              <a:solidFill>
                <a:schemeClr val="accent4">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400" dirty="0" err="1">
                  <a:solidFill>
                    <a:schemeClr val="accent4">
                      <a:lumMod val="75000"/>
                    </a:schemeClr>
                  </a:solidFill>
                </a:rPr>
                <a:t>rmarkdown</a:t>
              </a:r>
              <a:r>
                <a:rPr lang="en-US" sz="1400" dirty="0">
                  <a:solidFill>
                    <a:schemeClr val="accent4">
                      <a:lumMod val="75000"/>
                    </a:schemeClr>
                  </a:solidFill>
                </a:rPr>
                <a:t>, </a:t>
              </a:r>
              <a:r>
                <a:rPr lang="en-US" sz="1400" dirty="0" err="1">
                  <a:solidFill>
                    <a:schemeClr val="accent4">
                      <a:lumMod val="75000"/>
                    </a:schemeClr>
                  </a:solidFill>
                </a:rPr>
                <a:t>knitr</a:t>
              </a:r>
              <a:r>
                <a:rPr lang="en-US" sz="1400" dirty="0">
                  <a:solidFill>
                    <a:schemeClr val="accent4">
                      <a:lumMod val="75000"/>
                    </a:schemeClr>
                  </a:solidFill>
                </a:rPr>
                <a:t>, notebooks, …</a:t>
              </a:r>
            </a:p>
          </p:txBody>
        </p:sp>
        <p:sp>
          <p:nvSpPr>
            <p:cNvPr id="17" name="Rectangle 16">
              <a:extLst>
                <a:ext uri="{FF2B5EF4-FFF2-40B4-BE49-F238E27FC236}">
                  <a16:creationId xmlns:a16="http://schemas.microsoft.com/office/drawing/2014/main" id="{9533C6F3-5C4E-4CAD-A61F-4E6CE549CADA}"/>
                </a:ext>
              </a:extLst>
            </p:cNvPr>
            <p:cNvSpPr/>
            <p:nvPr/>
          </p:nvSpPr>
          <p:spPr>
            <a:xfrm>
              <a:off x="7926117" y="2962963"/>
              <a:ext cx="1513158" cy="333375"/>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accent4">
                    <a:lumMod val="75000"/>
                  </a:schemeClr>
                </a:solidFill>
              </a:endParaRPr>
            </a:p>
          </p:txBody>
        </p:sp>
        <p:cxnSp>
          <p:nvCxnSpPr>
            <p:cNvPr id="28" name="Connector: Elbow 27">
              <a:extLst>
                <a:ext uri="{FF2B5EF4-FFF2-40B4-BE49-F238E27FC236}">
                  <a16:creationId xmlns:a16="http://schemas.microsoft.com/office/drawing/2014/main" id="{B7170729-55C3-427E-969C-1A28D71AA6FB}"/>
                </a:ext>
              </a:extLst>
            </p:cNvPr>
            <p:cNvCxnSpPr>
              <a:cxnSpLocks/>
              <a:stCxn id="12" idx="2"/>
              <a:endCxn id="17" idx="3"/>
            </p:cNvCxnSpPr>
            <p:nvPr/>
          </p:nvCxnSpPr>
          <p:spPr>
            <a:xfrm rot="5400000">
              <a:off x="9163881" y="2156381"/>
              <a:ext cx="1248665" cy="697875"/>
            </a:xfrm>
            <a:prstGeom prst="bentConnector2">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5E3A6D59-4C15-4A4C-8F10-54FA82CD62D1}"/>
              </a:ext>
            </a:extLst>
          </p:cNvPr>
          <p:cNvGrpSpPr/>
          <p:nvPr/>
        </p:nvGrpSpPr>
        <p:grpSpPr>
          <a:xfrm>
            <a:off x="6224034" y="3507524"/>
            <a:ext cx="5514904" cy="1614563"/>
            <a:chOff x="6222446" y="3507523"/>
            <a:chExt cx="5514904" cy="1614563"/>
          </a:xfrm>
        </p:grpSpPr>
        <p:sp>
          <p:nvSpPr>
            <p:cNvPr id="11" name="TextBox 10">
              <a:extLst>
                <a:ext uri="{FF2B5EF4-FFF2-40B4-BE49-F238E27FC236}">
                  <a16:creationId xmlns:a16="http://schemas.microsoft.com/office/drawing/2014/main" id="{4E92E742-DF54-46FB-99CF-8A06AE466A8B}"/>
                </a:ext>
              </a:extLst>
            </p:cNvPr>
            <p:cNvSpPr txBox="1"/>
            <p:nvPr/>
          </p:nvSpPr>
          <p:spPr>
            <a:xfrm>
              <a:off x="8536950" y="4474915"/>
              <a:ext cx="3200400" cy="647171"/>
            </a:xfrm>
            <a:prstGeom prst="rect">
              <a:avLst/>
            </a:prstGeom>
            <a:ln w="38100">
              <a:solidFill>
                <a:schemeClr val="accent5">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400" dirty="0">
                  <a:solidFill>
                    <a:schemeClr val="accent5">
                      <a:lumMod val="75000"/>
                    </a:schemeClr>
                  </a:solidFill>
                </a:rPr>
                <a:t>caret, parsnip, fable, broom, …</a:t>
              </a:r>
            </a:p>
          </p:txBody>
        </p:sp>
        <p:sp>
          <p:nvSpPr>
            <p:cNvPr id="16" name="Rectangle 15">
              <a:extLst>
                <a:ext uri="{FF2B5EF4-FFF2-40B4-BE49-F238E27FC236}">
                  <a16:creationId xmlns:a16="http://schemas.microsoft.com/office/drawing/2014/main" id="{C18A49CB-6EF0-4C8A-8508-E4A0E224A47F}"/>
                </a:ext>
              </a:extLst>
            </p:cNvPr>
            <p:cNvSpPr/>
            <p:nvPr/>
          </p:nvSpPr>
          <p:spPr>
            <a:xfrm>
              <a:off x="6222446" y="3507523"/>
              <a:ext cx="1073704" cy="333375"/>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accent5">
                    <a:lumMod val="75000"/>
                  </a:schemeClr>
                </a:solidFill>
              </a:endParaRPr>
            </a:p>
          </p:txBody>
        </p:sp>
        <p:cxnSp>
          <p:nvCxnSpPr>
            <p:cNvPr id="32" name="Connector: Elbow 31">
              <a:extLst>
                <a:ext uri="{FF2B5EF4-FFF2-40B4-BE49-F238E27FC236}">
                  <a16:creationId xmlns:a16="http://schemas.microsoft.com/office/drawing/2014/main" id="{239858B4-5446-49C2-8E36-A41F0431A1FF}"/>
                </a:ext>
              </a:extLst>
            </p:cNvPr>
            <p:cNvCxnSpPr>
              <a:cxnSpLocks/>
              <a:stCxn id="11" idx="1"/>
            </p:cNvCxnSpPr>
            <p:nvPr/>
          </p:nvCxnSpPr>
          <p:spPr>
            <a:xfrm rot="10800000">
              <a:off x="7366070" y="3657741"/>
              <a:ext cx="1170881" cy="1140760"/>
            </a:xfrm>
            <a:prstGeom prst="bentConnector3">
              <a:avLst>
                <a:gd name="adj1" fmla="val 50000"/>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FB05AE8E-7652-4F52-893D-FCC8AE5B0952}"/>
              </a:ext>
            </a:extLst>
          </p:cNvPr>
          <p:cNvGrpSpPr/>
          <p:nvPr/>
        </p:nvGrpSpPr>
        <p:grpSpPr>
          <a:xfrm>
            <a:off x="2518809" y="4385679"/>
            <a:ext cx="5175242" cy="736408"/>
            <a:chOff x="2517221" y="4385679"/>
            <a:chExt cx="5175242" cy="736408"/>
          </a:xfrm>
        </p:grpSpPr>
        <p:sp>
          <p:nvSpPr>
            <p:cNvPr id="13" name="Rectangle 12">
              <a:extLst>
                <a:ext uri="{FF2B5EF4-FFF2-40B4-BE49-F238E27FC236}">
                  <a16:creationId xmlns:a16="http://schemas.microsoft.com/office/drawing/2014/main" id="{052CEEC2-C652-428B-860D-9938B3E1F70E}"/>
                </a:ext>
              </a:extLst>
            </p:cNvPr>
            <p:cNvSpPr/>
            <p:nvPr/>
          </p:nvSpPr>
          <p:spPr>
            <a:xfrm>
              <a:off x="2517221" y="4385679"/>
              <a:ext cx="1019048" cy="33337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accent6">
                    <a:lumMod val="75000"/>
                  </a:schemeClr>
                </a:solidFill>
              </a:endParaRPr>
            </a:p>
          </p:txBody>
        </p:sp>
        <p:sp>
          <p:nvSpPr>
            <p:cNvPr id="14" name="TextBox 13">
              <a:extLst>
                <a:ext uri="{FF2B5EF4-FFF2-40B4-BE49-F238E27FC236}">
                  <a16:creationId xmlns:a16="http://schemas.microsoft.com/office/drawing/2014/main" id="{FBC7D95A-680D-4336-9F41-DB04FB27B344}"/>
                </a:ext>
              </a:extLst>
            </p:cNvPr>
            <p:cNvSpPr txBox="1"/>
            <p:nvPr/>
          </p:nvSpPr>
          <p:spPr>
            <a:xfrm>
              <a:off x="4492063" y="4474916"/>
              <a:ext cx="3200400" cy="647171"/>
            </a:xfrm>
            <a:prstGeom prst="rect">
              <a:avLst/>
            </a:prstGeom>
            <a:ln w="38100">
              <a:solidFill>
                <a:schemeClr val="accent6">
                  <a:lumMod val="75000"/>
                </a:schemeClr>
              </a:solidFill>
            </a:ln>
          </p:spPr>
          <p:txBody>
            <a:bodyPr vert="horz" wrap="square" lIns="91440" tIns="45720" rIns="91440" bIns="45720" rtlCol="0" anchor="t">
              <a:noAutofit/>
            </a:bodyPr>
            <a:lstStyle/>
            <a:p>
              <a:pPr defTabSz="914400">
                <a:lnSpc>
                  <a:spcPct val="95000"/>
                </a:lnSpc>
                <a:spcBef>
                  <a:spcPts val="400"/>
                </a:spcBef>
                <a:spcAft>
                  <a:spcPts val="200"/>
                </a:spcAft>
                <a:buClr>
                  <a:schemeClr val="accent1"/>
                </a:buClr>
              </a:pPr>
              <a:r>
                <a:rPr lang="en-US" sz="1200" dirty="0" err="1">
                  <a:solidFill>
                    <a:schemeClr val="accent6">
                      <a:lumMod val="75000"/>
                    </a:schemeClr>
                  </a:solidFill>
                </a:rPr>
                <a:t>purrr</a:t>
              </a:r>
              <a:r>
                <a:rPr lang="en-US" sz="1200" dirty="0">
                  <a:solidFill>
                    <a:schemeClr val="accent6">
                      <a:lumMod val="75000"/>
                    </a:schemeClr>
                  </a:solidFill>
                </a:rPr>
                <a:t>, drake, </a:t>
              </a:r>
              <a:r>
                <a:rPr lang="en-US" sz="1200" dirty="0" err="1">
                  <a:solidFill>
                    <a:schemeClr val="accent6">
                      <a:lumMod val="75000"/>
                    </a:schemeClr>
                  </a:solidFill>
                </a:rPr>
                <a:t>magrittr</a:t>
              </a:r>
              <a:r>
                <a:rPr lang="en-US" sz="1200" dirty="0">
                  <a:solidFill>
                    <a:schemeClr val="accent6">
                      <a:lumMod val="75000"/>
                    </a:schemeClr>
                  </a:solidFill>
                </a:rPr>
                <a:t> …</a:t>
              </a:r>
            </a:p>
          </p:txBody>
        </p:sp>
        <p:cxnSp>
          <p:nvCxnSpPr>
            <p:cNvPr id="35" name="Connector: Elbow 34">
              <a:extLst>
                <a:ext uri="{FF2B5EF4-FFF2-40B4-BE49-F238E27FC236}">
                  <a16:creationId xmlns:a16="http://schemas.microsoft.com/office/drawing/2014/main" id="{971CCE6D-B9DA-4296-B52B-7CBD6294E4FF}"/>
                </a:ext>
              </a:extLst>
            </p:cNvPr>
            <p:cNvCxnSpPr>
              <a:cxnSpLocks/>
              <a:stCxn id="14" idx="1"/>
              <a:endCxn id="13" idx="3"/>
            </p:cNvCxnSpPr>
            <p:nvPr/>
          </p:nvCxnSpPr>
          <p:spPr>
            <a:xfrm rot="10800000">
              <a:off x="3536269" y="4552368"/>
              <a:ext cx="955794" cy="246135"/>
            </a:xfrm>
            <a:prstGeom prst="bentConnector3">
              <a:avLst>
                <a:gd name="adj1" fmla="val 50000"/>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870A90D-8CF7-4D1E-A647-8662C44E806D}"/>
              </a:ext>
            </a:extLst>
          </p:cNvPr>
          <p:cNvSpPr txBox="1"/>
          <p:nvPr/>
        </p:nvSpPr>
        <p:spPr>
          <a:xfrm>
            <a:off x="182880" y="4907280"/>
            <a:ext cx="11513820" cy="1769715"/>
          </a:xfrm>
          <a:prstGeom prst="rect">
            <a:avLst/>
          </a:prstGeom>
          <a:noFill/>
        </p:spPr>
        <p:txBody>
          <a:bodyPr wrap="square" rtlCol="0">
            <a:spAutoFit/>
          </a:bodyPr>
          <a:lstStyle/>
          <a:p>
            <a:endParaRPr lang="en-US" b="1" dirty="0"/>
          </a:p>
          <a:p>
            <a:r>
              <a:rPr lang="en-US" sz="2400" b="1" dirty="0"/>
              <a:t>Advantages with R, Python, and scripting approach:</a:t>
            </a:r>
          </a:p>
          <a:p>
            <a:pPr marL="342900" indent="-342900">
              <a:buFont typeface="Arial" panose="020B0604020202020204" pitchFamily="34" charset="0"/>
              <a:buChar char="•"/>
            </a:pPr>
            <a:r>
              <a:rPr lang="en-US" sz="2200" dirty="0"/>
              <a:t>Can do all (or many) of these steps in a single tool during investigation (reduces cognitive load)</a:t>
            </a:r>
          </a:p>
          <a:p>
            <a:pPr marL="342900" indent="-342900">
              <a:buFont typeface="Arial" panose="020B0604020202020204" pitchFamily="34" charset="0"/>
              <a:buChar char="•"/>
            </a:pPr>
            <a:r>
              <a:rPr lang="en-US" sz="2200" dirty="0"/>
              <a:t>Scripting facilitates more flexible operations and advantages of opensource</a:t>
            </a:r>
          </a:p>
          <a:p>
            <a:pPr marL="342900" indent="-342900">
              <a:buFont typeface="Arial" panose="020B0604020202020204" pitchFamily="34" charset="0"/>
              <a:buChar char="•"/>
            </a:pPr>
            <a:r>
              <a:rPr lang="en-US" sz="2200" dirty="0"/>
              <a:t>Modular </a:t>
            </a:r>
            <a:r>
              <a:rPr lang="en-US" sz="2200" i="1" dirty="0"/>
              <a:t>packages </a:t>
            </a:r>
            <a:r>
              <a:rPr lang="en-US" sz="2200" dirty="0"/>
              <a:t>rather than modular </a:t>
            </a:r>
            <a:r>
              <a:rPr lang="en-US" sz="2200" i="1" dirty="0"/>
              <a:t>tools</a:t>
            </a:r>
          </a:p>
        </p:txBody>
      </p:sp>
    </p:spTree>
    <p:extLst>
      <p:ext uri="{BB962C8B-B14F-4D97-AF65-F5344CB8AC3E}">
        <p14:creationId xmlns:p14="http://schemas.microsoft.com/office/powerpoint/2010/main" val="320815936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CBEAC-AD0A-4A0A-9333-CA713FFFFD8B}"/>
              </a:ext>
            </a:extLst>
          </p:cNvPr>
          <p:cNvSpPr>
            <a:spLocks noGrp="1"/>
          </p:cNvSpPr>
          <p:nvPr>
            <p:ph type="title"/>
          </p:nvPr>
        </p:nvSpPr>
        <p:spPr>
          <a:xfrm>
            <a:off x="559135" y="2684632"/>
            <a:ext cx="10515600" cy="2852737"/>
          </a:xfrm>
        </p:spPr>
        <p:txBody>
          <a:bodyPr/>
          <a:lstStyle/>
          <a:p>
            <a:r>
              <a:rPr lang="en-US" dirty="0"/>
              <a:t>Example of </a:t>
            </a:r>
            <a:r>
              <a:rPr lang="en-US" dirty="0" err="1"/>
              <a:t>tidyverse</a:t>
            </a:r>
            <a:r>
              <a:rPr lang="en-US" dirty="0"/>
              <a:t> style R code</a:t>
            </a:r>
          </a:p>
        </p:txBody>
      </p:sp>
      <p:sp>
        <p:nvSpPr>
          <p:cNvPr id="3" name="Text Placeholder 2">
            <a:extLst>
              <a:ext uri="{FF2B5EF4-FFF2-40B4-BE49-F238E27FC236}">
                <a16:creationId xmlns:a16="http://schemas.microsoft.com/office/drawing/2014/main" id="{DDB0C087-F24E-4DFE-A4EB-3FA04A52374A}"/>
              </a:ext>
            </a:extLst>
          </p:cNvPr>
          <p:cNvSpPr>
            <a:spLocks noGrp="1"/>
          </p:cNvSpPr>
          <p:nvPr>
            <p:ph type="body" idx="1"/>
          </p:nvPr>
        </p:nvSpPr>
        <p:spPr>
          <a:xfrm>
            <a:off x="838200" y="5664284"/>
            <a:ext cx="10515600" cy="1500187"/>
          </a:xfrm>
        </p:spPr>
        <p:txBody>
          <a:bodyPr/>
          <a:lstStyle/>
          <a:p>
            <a:pPr marL="342900" indent="-342900">
              <a:buFont typeface="Arial" panose="020B0604020202020204" pitchFamily="34" charset="0"/>
              <a:buChar char="•"/>
            </a:pPr>
            <a:r>
              <a:rPr lang="en-US" dirty="0"/>
              <a:t>R is a highly expressive and intuitive language for performing parts of Data Science</a:t>
            </a:r>
          </a:p>
        </p:txBody>
      </p:sp>
      <p:pic>
        <p:nvPicPr>
          <p:cNvPr id="5" name="Picture 2" descr="http://r4ds.had.co.nz/diagrams/data-science.png">
            <a:extLst>
              <a:ext uri="{FF2B5EF4-FFF2-40B4-BE49-F238E27FC236}">
                <a16:creationId xmlns:a16="http://schemas.microsoft.com/office/drawing/2014/main" id="{5A524715-6478-40AB-A8CD-1AC1CE207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918" y="2010814"/>
            <a:ext cx="7091172" cy="2606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097469"/>
      </p:ext>
    </p:extLst>
  </p:cSld>
  <p:clrMapOvr>
    <a:masterClrMapping/>
  </p:clrMapOvr>
</p:sld>
</file>

<file path=ppt/theme/theme1.xml><?xml version="1.0" encoding="utf-8"?>
<a:theme xmlns:a="http://schemas.openxmlformats.org/drawingml/2006/main" name="NetAppLight">
  <a:themeElements>
    <a:clrScheme name="Custom 51">
      <a:dk1>
        <a:sysClr val="windowText" lastClr="000000"/>
      </a:dk1>
      <a:lt1>
        <a:sysClr val="window" lastClr="FFFFFF"/>
      </a:lt1>
      <a:dk2>
        <a:srgbClr val="32872D"/>
      </a:dk2>
      <a:lt2>
        <a:srgbClr val="9EA2A2"/>
      </a:lt2>
      <a:accent1>
        <a:srgbClr val="0067C5"/>
      </a:accent1>
      <a:accent2>
        <a:srgbClr val="8DC8E8"/>
      </a:accent2>
      <a:accent3>
        <a:srgbClr val="FEDB00"/>
      </a:accent3>
      <a:accent4>
        <a:srgbClr val="D45D00"/>
      </a:accent4>
      <a:accent5>
        <a:srgbClr val="C8102E"/>
      </a:accent5>
      <a:accent6>
        <a:srgbClr val="8246AF"/>
      </a:accent6>
      <a:hlink>
        <a:srgbClr val="0067C5"/>
      </a:hlink>
      <a:folHlink>
        <a:srgbClr val="9EA2A2"/>
      </a:folHlink>
    </a:clrScheme>
    <a:fontScheme name="NetApp_Template">
      <a:majorFont>
        <a:latin typeface="Arial"/>
        <a:ea typeface=""/>
        <a:cs typeface=""/>
      </a:majorFont>
      <a:minorFont>
        <a:latin typeface="Arial"/>
        <a:ea typeface=""/>
        <a:cs typeface=""/>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5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t">
        <a:noAutofit/>
      </a:bodyPr>
      <a:lstStyle>
        <a:defPPr marL="173038" marR="0" indent="-173038" algn="l" defTabSz="914400" rtl="0" eaLnBrk="1" fontAlgn="auto" latinLnBrk="0" hangingPunct="1">
          <a:lnSpc>
            <a:spcPct val="95000"/>
          </a:lnSpc>
          <a:spcBef>
            <a:spcPts val="400"/>
          </a:spcBef>
          <a:spcAft>
            <a:spcPts val="200"/>
          </a:spcAft>
          <a:buClr>
            <a:schemeClr val="accent1"/>
          </a:buClr>
          <a:buSzTx/>
          <a:buFont typeface="Wingdings" panose="05000000000000000000" pitchFamily="2" charset="2"/>
          <a:buChar char="§"/>
          <a:tabLst/>
          <a:defRPr kumimoji="0" sz="1400" b="0" i="0" u="none" strike="noStrike" kern="1200" cap="none" spc="0" normalizeH="0" baseline="0" noProof="0" dirty="0" err="1" smtClean="0">
            <a:ln>
              <a:noFill/>
            </a:ln>
            <a:solidFill>
              <a:sysClr val="windowText" lastClr="000000"/>
            </a:solidFill>
            <a:effectLst/>
            <a:uLnTx/>
            <a:uFillTx/>
            <a:latin typeface="+mn-lt"/>
          </a:defRPr>
        </a:defPPr>
      </a:lstStyle>
    </a:txDef>
  </a:objectDefaults>
  <a:extraClrSchemeLst/>
  <a:custClrLst>
    <a:custClr name="Custom Color 1">
      <a:srgbClr val="00C6A5"/>
    </a:custClr>
    <a:custClr name="Custom Color 2">
      <a:srgbClr val="ECECEC"/>
    </a:custClr>
    <a:custClr name="Custom Color 3">
      <a:srgbClr val="C8C9C7"/>
    </a:custClr>
    <a:custClr name="Custom Color 4">
      <a:srgbClr val="9EA2A2"/>
    </a:custClr>
    <a:custClr name="Custom Color 5">
      <a:srgbClr val="5B6770"/>
    </a:custClr>
    <a:custClr name="Custom Color 6">
      <a:srgbClr val="C8102E"/>
    </a:custClr>
  </a:custClrLst>
  <a:extLst>
    <a:ext uri="{05A4C25C-085E-4340-85A3-A5531E510DB2}">
      <thm15:themeFamily xmlns:thm15="http://schemas.microsoft.com/office/thememl/2012/main" name="NetAppLight" id="{D95E73BD-A9BB-483B-B526-D4307FA61998}" vid="{F1E6E5C6-C501-4153-B738-45A5881BB307}"/>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1312</TotalTime>
  <Words>3778</Words>
  <Application>Microsoft Office PowerPoint</Application>
  <PresentationFormat>Widescreen</PresentationFormat>
  <Paragraphs>698</Paragraphs>
  <Slides>57</Slides>
  <Notes>10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57</vt:i4>
      </vt:variant>
    </vt:vector>
  </HeadingPairs>
  <TitlesOfParts>
    <vt:vector size="69" baseType="lpstr">
      <vt:lpstr>Arial</vt:lpstr>
      <vt:lpstr>Bradley Hand ITC</vt:lpstr>
      <vt:lpstr>Calibri</vt:lpstr>
      <vt:lpstr>Calibri Light</vt:lpstr>
      <vt:lpstr>Courier New</vt:lpstr>
      <vt:lpstr>Helvetica</vt:lpstr>
      <vt:lpstr>Lucida Console</vt:lpstr>
      <vt:lpstr>Source sans pro</vt:lpstr>
      <vt:lpstr>Times New Roman</vt:lpstr>
      <vt:lpstr>Wingdings</vt:lpstr>
      <vt:lpstr>NetAppLight</vt:lpstr>
      <vt:lpstr>Office Theme</vt:lpstr>
      <vt:lpstr>R as Interface for Analysis in Databases</vt:lpstr>
      <vt:lpstr>PowerPoint Presentation</vt:lpstr>
      <vt:lpstr>PowerPoint Presentation</vt:lpstr>
      <vt:lpstr>Translating R (dplyr) code to SQL</vt:lpstr>
      <vt:lpstr>Common parts of Data Science</vt:lpstr>
      <vt:lpstr>Historical Modular tools</vt:lpstr>
      <vt:lpstr>Shift towards doing it all</vt:lpstr>
      <vt:lpstr>Historical Modular tools</vt:lpstr>
      <vt:lpstr>Example of tidyverse style R code</vt:lpstr>
      <vt:lpstr>Some things about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R handles being a niche language</vt:lpstr>
      <vt:lpstr>PowerPoint Presentation</vt:lpstr>
      <vt:lpstr>PowerPoint Presentation</vt:lpstr>
      <vt:lpstr>PowerPoint Presentation</vt:lpstr>
      <vt:lpstr>Traditional situation as an analyst</vt:lpstr>
      <vt:lpstr>PowerPoint Presentation</vt:lpstr>
      <vt:lpstr>PowerPoint Presentation</vt:lpstr>
      <vt:lpstr>PowerPoint Presentation</vt:lpstr>
      <vt:lpstr>PowerPoint Presentation</vt:lpstr>
      <vt:lpstr>PowerPoint Presentation</vt:lpstr>
      <vt:lpstr>PowerPoint Presentation</vt:lpstr>
      <vt:lpstr>Example, query using DBI</vt:lpstr>
      <vt:lpstr>Example, query using dplyr</vt:lpstr>
      <vt:lpstr>Best practices for visualizations</vt:lpstr>
      <vt:lpstr>Aggregate in database, plot locally</vt:lpstr>
      <vt:lpstr>Do compute in SQL engine, return minimal</vt:lpstr>
      <vt:lpstr>Do compute in SQL engine, return minimal</vt:lpstr>
      <vt:lpstr>Convenience functions for histograms and raster plots…  `dbplot` package</vt:lpstr>
      <vt:lpstr>`dbplot` examples</vt:lpstr>
      <vt:lpstr>correlations &amp; modeling</vt:lpstr>
      <vt:lpstr>corrr package</vt:lpstr>
      <vt:lpstr>corrr database integration</vt:lpstr>
      <vt:lpstr>corrr example</vt:lpstr>
      <vt:lpstr>tidypredict</vt:lpstr>
      <vt:lpstr>Saving the parsed model</vt:lpstr>
      <vt:lpstr>tidypredict example (after having built model)</vt:lpstr>
      <vt:lpstr>tidypredict models supported</vt:lpstr>
      <vt:lpstr>modeldb estimates the model in the database</vt:lpstr>
      <vt:lpstr>modeldb + tidypredict</vt:lpstr>
      <vt:lpstr>Some important notes</vt:lpstr>
      <vt:lpstr>References: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as Interface for Analysis in Databases</dc:title>
  <dc:creator>Shalloway, Bryan</dc:creator>
  <cp:lastModifiedBy>Shalloway, Bryan</cp:lastModifiedBy>
  <cp:revision>30</cp:revision>
  <dcterms:created xsi:type="dcterms:W3CDTF">2020-09-01T17:49:24Z</dcterms:created>
  <dcterms:modified xsi:type="dcterms:W3CDTF">2020-09-02T15:41:45Z</dcterms:modified>
</cp:coreProperties>
</file>